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olo e sottotitolo">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Titolo Testo</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zion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atin typeface="Helvetica"/>
                <a:ea typeface="Helvetica"/>
                <a:cs typeface="Helvetica"/>
                <a:sym typeface="Helvetica"/>
              </a:defRPr>
            </a:lvl1pPr>
          </a:lstStyle>
          <a:p>
            <a:pPr/>
            <a:r>
              <a:t>–Giovanni Mela</a:t>
            </a:r>
          </a:p>
        </p:txBody>
      </p:sp>
      <p:sp>
        <p:nvSpPr>
          <p:cNvPr id="94" name="Shape 94"/>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“Inserisci qui una citazione”.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uoto">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 Orizzontale">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448800"/>
            <a:ext cx="23114000" cy="2006600"/>
          </a:xfrm>
          <a:prstGeom prst="rect">
            <a:avLst/>
          </a:prstGeom>
        </p:spPr>
        <p:txBody>
          <a:bodyPr anchor="b"/>
          <a:lstStyle/>
          <a:p>
            <a:pPr/>
            <a:r>
              <a:t>Titolo Testo</a:t>
            </a:r>
          </a:p>
        </p:txBody>
      </p:sp>
      <p:sp>
        <p:nvSpPr>
          <p:cNvPr id="22" name="Shape 22"/>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olo - Centrato">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Titolo Testo</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 Verticale">
    <p:spTree>
      <p:nvGrpSpPr>
        <p:cNvPr id="1" name=""/>
        <p:cNvGrpSpPr/>
        <p:nvPr/>
      </p:nvGrpSpPr>
      <p:grpSpPr>
        <a:xfrm>
          <a:off x="0" y="0"/>
          <a:ext cx="0" cy="0"/>
          <a:chOff x="0" y="0"/>
          <a:chExt cx="0" cy="0"/>
        </a:xfrm>
      </p:grpSpPr>
      <p:sp>
        <p:nvSpPr>
          <p:cNvPr id="38" name="Shape 38"/>
          <p:cNvSpPr/>
          <p:nvPr>
            <p:ph type="pic" sz="half" idx="13"/>
          </p:nvPr>
        </p:nvSpPr>
        <p:spPr>
          <a:xfrm>
            <a:off x="13165980" y="1104900"/>
            <a:ext cx="9525001" cy="11506200"/>
          </a:xfrm>
          <a:prstGeom prst="rect">
            <a:avLst/>
          </a:prstGeom>
        </p:spPr>
        <p:txBody>
          <a:bodyPr lIns="91439" tIns="45719" rIns="91439" bIns="45719" anchor="t">
            <a:noAutofit/>
          </a:bodyPr>
          <a:lstStyle/>
          <a:p>
            <a:pPr/>
          </a:p>
        </p:txBody>
      </p:sp>
      <p:sp>
        <p:nvSpPr>
          <p:cNvPr id="39" name="Shape 39"/>
          <p:cNvSpPr/>
          <p:nvPr>
            <p:ph type="title"/>
          </p:nvPr>
        </p:nvSpPr>
        <p:spPr>
          <a:xfrm>
            <a:off x="1651000" y="1104900"/>
            <a:ext cx="10223500" cy="5613400"/>
          </a:xfrm>
          <a:prstGeom prst="rect">
            <a:avLst/>
          </a:prstGeom>
        </p:spPr>
        <p:txBody>
          <a:bodyPr anchor="b"/>
          <a:lstStyle>
            <a:lvl1pPr>
              <a:defRPr sz="8400"/>
            </a:lvl1pPr>
          </a:lstStyle>
          <a:p>
            <a:pPr/>
            <a:r>
              <a:t>Titolo Testo</a:t>
            </a:r>
          </a:p>
        </p:txBody>
      </p:sp>
      <p:sp>
        <p:nvSpPr>
          <p:cNvPr id="40" name="Shape 40"/>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olo - In alto">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Titolo Testo</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olo e punti elenco">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Titolo Testo</a:t>
            </a:r>
          </a:p>
        </p:txBody>
      </p:sp>
      <p:sp>
        <p:nvSpPr>
          <p:cNvPr id="57" name="Shape 57"/>
          <p:cNvSpPr/>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olo, punti elenco e foto">
    <p:spTree>
      <p:nvGrpSpPr>
        <p:cNvPr id="1" name=""/>
        <p:cNvGrpSpPr/>
        <p:nvPr/>
      </p:nvGrpSpPr>
      <p:grpSpPr>
        <a:xfrm>
          <a:off x="0" y="0"/>
          <a:ext cx="0" cy="0"/>
          <a:chOff x="0" y="0"/>
          <a:chExt cx="0" cy="0"/>
        </a:xfrm>
      </p:grpSpPr>
      <p:sp>
        <p:nvSpPr>
          <p:cNvPr id="65" name="Shape 65"/>
          <p:cNvSpPr/>
          <p:nvPr>
            <p:ph type="pic" sz="half" idx="13"/>
          </p:nvPr>
        </p:nvSpPr>
        <p:spPr>
          <a:xfrm>
            <a:off x="13169900" y="3238500"/>
            <a:ext cx="9525000" cy="9207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Titolo Testo</a:t>
            </a:r>
          </a:p>
        </p:txBody>
      </p:sp>
      <p:sp>
        <p:nvSpPr>
          <p:cNvPr id="67" name="Shape 67"/>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Corpo livello uno</a:t>
            </a:r>
          </a:p>
          <a:p>
            <a:pPr lvl="1"/>
            <a:r>
              <a:t>Corpo livello due</a:t>
            </a:r>
          </a:p>
          <a:p>
            <a:pPr lvl="2"/>
            <a:r>
              <a:t>Corpo livello tre</a:t>
            </a:r>
          </a:p>
          <a:p>
            <a:pPr lvl="3"/>
            <a:r>
              <a:t>Corpo livello quattro</a:t>
            </a:r>
          </a:p>
          <a:p>
            <a:pPr lvl="4"/>
            <a:r>
              <a:t>Corpo livello cinque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nti elenco">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473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 - 3 per pagina">
    <p:spTree>
      <p:nvGrpSpPr>
        <p:cNvPr id="1" name=""/>
        <p:cNvGrpSpPr/>
        <p:nvPr/>
      </p:nvGrpSpPr>
      <p:grpSpPr>
        <a:xfrm>
          <a:off x="0" y="0"/>
          <a:ext cx="0" cy="0"/>
          <a:chOff x="0" y="0"/>
          <a:chExt cx="0" cy="0"/>
        </a:xfrm>
      </p:grpSpPr>
      <p:sp>
        <p:nvSpPr>
          <p:cNvPr id="83" name="Shape 83"/>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3" name="Shape 3"/>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11.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tif"/><Relationship Id="rId3" Type="http://schemas.openxmlformats.org/officeDocument/2006/relationships/image" Target="../media/image3.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10.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gif"/><Relationship Id="rId3" Type="http://schemas.openxmlformats.org/officeDocument/2006/relationships/image" Target="../media/image2.g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gif"/><Relationship Id="rId3"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xfrm>
            <a:off x="781382" y="4872399"/>
            <a:ext cx="14893281" cy="1660140"/>
          </a:xfrm>
          <a:prstGeom prst="rect">
            <a:avLst/>
          </a:prstGeom>
        </p:spPr>
        <p:txBody>
          <a:bodyPr/>
          <a:lstStyle>
            <a:lvl1pPr defTabSz="652145">
              <a:defRPr sz="8848"/>
            </a:lvl1pPr>
          </a:lstStyle>
          <a:p>
            <a:pPr/>
            <a:r>
              <a:t>SICUREZZA SULLA STRADA</a:t>
            </a:r>
          </a:p>
        </p:txBody>
      </p:sp>
      <p:sp>
        <p:nvSpPr>
          <p:cNvPr id="120" name="Shape 120"/>
          <p:cNvSpPr/>
          <p:nvPr>
            <p:ph type="subTitle" sz="quarter" idx="1"/>
          </p:nvPr>
        </p:nvSpPr>
        <p:spPr>
          <a:xfrm>
            <a:off x="726015" y="7080250"/>
            <a:ext cx="15004015" cy="1587500"/>
          </a:xfrm>
          <a:prstGeom prst="rect">
            <a:avLst/>
          </a:prstGeom>
        </p:spPr>
        <p:txBody>
          <a:bodyPr/>
          <a:lstStyle/>
          <a:p>
            <a:pPr/>
            <a:r>
              <a:t>L’importanza dei Seafty, del Road Capitan e della “Scopa”</a:t>
            </a:r>
          </a:p>
        </p:txBody>
      </p:sp>
      <p:pic>
        <p:nvPicPr>
          <p:cNvPr id="121" name="Logo_Ticino-Chapter-trasp-PNG-24.png"/>
          <p:cNvPicPr>
            <a:picLocks noChangeAspect="1"/>
          </p:cNvPicPr>
          <p:nvPr/>
        </p:nvPicPr>
        <p:blipFill>
          <a:blip r:embed="rId2">
            <a:extLst/>
          </a:blip>
          <a:stretch>
            <a:fillRect/>
          </a:stretch>
        </p:blipFill>
        <p:spPr>
          <a:xfrm>
            <a:off x="16687925" y="3130957"/>
            <a:ext cx="6669811" cy="745408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ctrTitle"/>
          </p:nvPr>
        </p:nvSpPr>
        <p:spPr>
          <a:xfrm>
            <a:off x="1778000" y="1346960"/>
            <a:ext cx="20828000" cy="1751889"/>
          </a:xfrm>
          <a:prstGeom prst="rect">
            <a:avLst/>
          </a:prstGeom>
        </p:spPr>
        <p:txBody>
          <a:bodyPr/>
          <a:lstStyle>
            <a:lvl1pPr defTabSz="792479">
              <a:defRPr sz="10752"/>
            </a:lvl1pPr>
          </a:lstStyle>
          <a:p>
            <a:pPr/>
            <a:r>
              <a:t>Segnali Base</a:t>
            </a:r>
          </a:p>
        </p:txBody>
      </p:sp>
      <p:pic>
        <p:nvPicPr>
          <p:cNvPr id="209" name="segnali_partenza.jpg"/>
          <p:cNvPicPr>
            <a:picLocks noChangeAspect="1"/>
          </p:cNvPicPr>
          <p:nvPr/>
        </p:nvPicPr>
        <p:blipFill>
          <a:blip r:embed="rId2">
            <a:extLst/>
          </a:blip>
          <a:stretch>
            <a:fillRect/>
          </a:stretch>
        </p:blipFill>
        <p:spPr>
          <a:xfrm>
            <a:off x="1610544" y="4216027"/>
            <a:ext cx="7315946" cy="7315946"/>
          </a:xfrm>
          <a:prstGeom prst="rect">
            <a:avLst/>
          </a:prstGeom>
          <a:ln w="12700">
            <a:miter lim="400000"/>
          </a:ln>
        </p:spPr>
      </p:pic>
      <p:sp>
        <p:nvSpPr>
          <p:cNvPr id="210" name="Shape 210"/>
          <p:cNvSpPr/>
          <p:nvPr/>
        </p:nvSpPr>
        <p:spPr>
          <a:xfrm>
            <a:off x="10639283" y="5111750"/>
            <a:ext cx="11773358" cy="349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latin typeface="Helvetica"/>
                <a:ea typeface="Helvetica"/>
                <a:cs typeface="Helvetica"/>
                <a:sym typeface="Helvetica"/>
              </a:defRPr>
            </a:pPr>
            <a:r>
              <a:t>Start - Partenza</a:t>
            </a:r>
          </a:p>
          <a:p>
            <a:pPr algn="l">
              <a:spcBef>
                <a:spcPts val="4500"/>
              </a:spcBef>
              <a:defRPr sz="4500"/>
            </a:pPr>
            <a:r>
              <a:t>L'Head Captain o il Road Captain alla testa del gruppo con la mano destra o sinistra tesa, muove il dito indice in modo circolare.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09"/>
                                        </p:tgtEl>
                                        <p:attrNameLst>
                                          <p:attrName>style.visibility</p:attrName>
                                        </p:attrNameLst>
                                      </p:cBhvr>
                                      <p:to>
                                        <p:strVal val="visible"/>
                                      </p:to>
                                    </p:set>
                                    <p:animEffect filter="box(out)" transition="in">
                                      <p:cBhvr>
                                        <p:cTn id="7" dur="1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210"/>
                                        </p:tgtEl>
                                        <p:attrNameLst>
                                          <p:attrName>style.visibility</p:attrName>
                                        </p:attrNameLst>
                                      </p:cBhvr>
                                      <p:to>
                                        <p:strVal val="visible"/>
                                      </p:to>
                                    </p:set>
                                    <p:animEffect filter="box(out)" transition="in">
                                      <p:cBhvr>
                                        <p:cTn id="12"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1"/>
      <p:bldP build="whole" bldLvl="1" animBg="1" rev="0" advAuto="0" spid="210"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ctrTitle"/>
          </p:nvPr>
        </p:nvSpPr>
        <p:spPr>
          <a:xfrm>
            <a:off x="1778000" y="1346960"/>
            <a:ext cx="20828000" cy="1751889"/>
          </a:xfrm>
          <a:prstGeom prst="rect">
            <a:avLst/>
          </a:prstGeom>
        </p:spPr>
        <p:txBody>
          <a:bodyPr/>
          <a:lstStyle>
            <a:lvl1pPr defTabSz="792479">
              <a:defRPr sz="10752"/>
            </a:lvl1pPr>
          </a:lstStyle>
          <a:p>
            <a:pPr/>
            <a:r>
              <a:t>Segnali Base</a:t>
            </a:r>
          </a:p>
        </p:txBody>
      </p:sp>
      <p:sp>
        <p:nvSpPr>
          <p:cNvPr id="213" name="Shape 213"/>
          <p:cNvSpPr/>
          <p:nvPr/>
        </p:nvSpPr>
        <p:spPr>
          <a:xfrm>
            <a:off x="10639283" y="5111750"/>
            <a:ext cx="11773358" cy="349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latin typeface="Helvetica"/>
                <a:ea typeface="Helvetica"/>
                <a:cs typeface="Helvetica"/>
                <a:sym typeface="Helvetica"/>
              </a:defRPr>
            </a:pPr>
            <a:r>
              <a:t>Accelelare</a:t>
            </a:r>
          </a:p>
          <a:p>
            <a:pPr algn="l">
              <a:spcBef>
                <a:spcPts val="4500"/>
              </a:spcBef>
              <a:defRPr sz="4500"/>
            </a:pPr>
            <a:r>
              <a:t>Alza e abbassa il braccio sinistro con l’indice alzato. Questo indica che il leader vuole aumentare di velocità</a:t>
            </a:r>
          </a:p>
        </p:txBody>
      </p:sp>
      <p:pic>
        <p:nvPicPr>
          <p:cNvPr id="214" name="segnali_accelerare.jpg"/>
          <p:cNvPicPr>
            <a:picLocks noChangeAspect="1"/>
          </p:cNvPicPr>
          <p:nvPr/>
        </p:nvPicPr>
        <p:blipFill>
          <a:blip r:embed="rId2">
            <a:extLst/>
          </a:blip>
          <a:stretch>
            <a:fillRect/>
          </a:stretch>
        </p:blipFill>
        <p:spPr>
          <a:xfrm>
            <a:off x="2032899" y="4216027"/>
            <a:ext cx="7315945" cy="7315946"/>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14"/>
                                        </p:tgtEl>
                                        <p:attrNameLst>
                                          <p:attrName>style.visibility</p:attrName>
                                        </p:attrNameLst>
                                      </p:cBhvr>
                                      <p:to>
                                        <p:strVal val="visible"/>
                                      </p:to>
                                    </p:set>
                                    <p:animEffect filter="box(out)" transition="in">
                                      <p:cBhvr>
                                        <p:cTn id="7" dur="10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213"/>
                                        </p:tgtEl>
                                        <p:attrNameLst>
                                          <p:attrName>style.visibility</p:attrName>
                                        </p:attrNameLst>
                                      </p:cBhvr>
                                      <p:to>
                                        <p:strVal val="visible"/>
                                      </p:to>
                                    </p:set>
                                    <p:animEffect filter="box(out)" transition="in">
                                      <p:cBhvr>
                                        <p:cTn id="12"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2"/>
      <p:bldP build="whole" bldLvl="1" animBg="1" rev="0" advAuto="0" spid="214"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ctrTitle"/>
          </p:nvPr>
        </p:nvSpPr>
        <p:spPr>
          <a:xfrm>
            <a:off x="1778000" y="1346960"/>
            <a:ext cx="20828000" cy="1751889"/>
          </a:xfrm>
          <a:prstGeom prst="rect">
            <a:avLst/>
          </a:prstGeom>
        </p:spPr>
        <p:txBody>
          <a:bodyPr/>
          <a:lstStyle>
            <a:lvl1pPr defTabSz="792479">
              <a:defRPr sz="10752"/>
            </a:lvl1pPr>
          </a:lstStyle>
          <a:p>
            <a:pPr/>
            <a:r>
              <a:t>Segnali Base</a:t>
            </a:r>
          </a:p>
        </p:txBody>
      </p:sp>
      <p:sp>
        <p:nvSpPr>
          <p:cNvPr id="217" name="Shape 217"/>
          <p:cNvSpPr/>
          <p:nvPr/>
        </p:nvSpPr>
        <p:spPr>
          <a:xfrm>
            <a:off x="10639283" y="5454649"/>
            <a:ext cx="11773358" cy="2806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latin typeface="Helvetica"/>
                <a:ea typeface="Helvetica"/>
                <a:cs typeface="Helvetica"/>
                <a:sym typeface="Helvetica"/>
              </a:defRPr>
            </a:pPr>
            <a:r>
              <a:t>Rallentare</a:t>
            </a:r>
          </a:p>
          <a:p>
            <a:pPr algn="l">
              <a:spcBef>
                <a:spcPts val="4500"/>
              </a:spcBef>
              <a:defRPr sz="4500"/>
            </a:pPr>
            <a:r>
              <a:t>Stende il braccio sinistro a 45 gradi e muove la mano su e giù.</a:t>
            </a:r>
          </a:p>
        </p:txBody>
      </p:sp>
      <p:pic>
        <p:nvPicPr>
          <p:cNvPr id="218" name="segnali_rallentare.jpg"/>
          <p:cNvPicPr>
            <a:picLocks noChangeAspect="1"/>
          </p:cNvPicPr>
          <p:nvPr/>
        </p:nvPicPr>
        <p:blipFill>
          <a:blip r:embed="rId2">
            <a:extLst/>
          </a:blip>
          <a:stretch>
            <a:fillRect/>
          </a:stretch>
        </p:blipFill>
        <p:spPr>
          <a:xfrm>
            <a:off x="1601541" y="4043416"/>
            <a:ext cx="7661168" cy="7661168"/>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18"/>
                                        </p:tgtEl>
                                        <p:attrNameLst>
                                          <p:attrName>style.visibility</p:attrName>
                                        </p:attrNameLst>
                                      </p:cBhvr>
                                      <p:to>
                                        <p:strVal val="visible"/>
                                      </p:to>
                                    </p:set>
                                    <p:animEffect filter="box(out)" transition="in">
                                      <p:cBhvr>
                                        <p:cTn id="7" dur="1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217"/>
                                        </p:tgtEl>
                                        <p:attrNameLst>
                                          <p:attrName>style.visibility</p:attrName>
                                        </p:attrNameLst>
                                      </p:cBhvr>
                                      <p:to>
                                        <p:strVal val="visible"/>
                                      </p:to>
                                    </p:set>
                                    <p:animEffect filter="box(out)" transition="in">
                                      <p:cBhvr>
                                        <p:cTn id="12"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1"/>
      <p:bldP build="whole" bldLvl="1" animBg="1" rev="0" advAuto="0" spid="217"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ctrTitle"/>
          </p:nvPr>
        </p:nvSpPr>
        <p:spPr>
          <a:xfrm>
            <a:off x="1778000" y="1346960"/>
            <a:ext cx="20828000" cy="1751889"/>
          </a:xfrm>
          <a:prstGeom prst="rect">
            <a:avLst/>
          </a:prstGeom>
        </p:spPr>
        <p:txBody>
          <a:bodyPr/>
          <a:lstStyle>
            <a:lvl1pPr defTabSz="792479">
              <a:defRPr sz="10752"/>
            </a:lvl1pPr>
          </a:lstStyle>
          <a:p>
            <a:pPr/>
            <a:r>
              <a:t>Segnali Base</a:t>
            </a:r>
          </a:p>
        </p:txBody>
      </p:sp>
      <p:sp>
        <p:nvSpPr>
          <p:cNvPr id="221" name="Shape 221"/>
          <p:cNvSpPr/>
          <p:nvPr/>
        </p:nvSpPr>
        <p:spPr>
          <a:xfrm>
            <a:off x="10639283" y="4483099"/>
            <a:ext cx="11773358" cy="474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latin typeface="Helvetica"/>
                <a:ea typeface="Helvetica"/>
                <a:cs typeface="Helvetica"/>
                <a:sym typeface="Helvetica"/>
              </a:defRPr>
            </a:pPr>
            <a:r>
              <a:t>Fermarsi</a:t>
            </a:r>
          </a:p>
          <a:p>
            <a:pPr algn="l">
              <a:spcBef>
                <a:spcPts val="4500"/>
              </a:spcBef>
              <a:defRPr sz="4500"/>
            </a:pPr>
            <a:r>
              <a:t>Alza il braccio sinistro con il palmo della mano.</a:t>
            </a:r>
          </a:p>
          <a:p>
            <a:pPr algn="l">
              <a:spcBef>
                <a:spcPts val="4500"/>
              </a:spcBef>
              <a:defRPr sz="4500"/>
            </a:pPr>
            <a:r>
              <a:t>Azioniamo le 4 frecce in caso di pericolo o frenata improvvisa.</a:t>
            </a:r>
          </a:p>
        </p:txBody>
      </p:sp>
      <p:pic>
        <p:nvPicPr>
          <p:cNvPr id="222" name="segnali_fermarsi.jpg"/>
          <p:cNvPicPr>
            <a:picLocks noChangeAspect="1"/>
          </p:cNvPicPr>
          <p:nvPr/>
        </p:nvPicPr>
        <p:blipFill>
          <a:blip r:embed="rId2">
            <a:extLst/>
          </a:blip>
          <a:stretch>
            <a:fillRect/>
          </a:stretch>
        </p:blipFill>
        <p:spPr>
          <a:xfrm>
            <a:off x="1408865" y="4014348"/>
            <a:ext cx="7719304" cy="7719304"/>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22"/>
                                        </p:tgtEl>
                                        <p:attrNameLst>
                                          <p:attrName>style.visibility</p:attrName>
                                        </p:attrNameLst>
                                      </p:cBhvr>
                                      <p:to>
                                        <p:strVal val="visible"/>
                                      </p:to>
                                    </p:set>
                                    <p:animEffect filter="box(out)" transition="in">
                                      <p:cBhvr>
                                        <p:cTn id="7" dur="10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221"/>
                                        </p:tgtEl>
                                        <p:attrNameLst>
                                          <p:attrName>style.visibility</p:attrName>
                                        </p:attrNameLst>
                                      </p:cBhvr>
                                      <p:to>
                                        <p:strVal val="visible"/>
                                      </p:to>
                                    </p:set>
                                    <p:animEffect filter="box(out)" transition="in">
                                      <p:cBhvr>
                                        <p:cTn id="12"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1" grpId="2"/>
      <p:bldP build="whole" bldLvl="1" animBg="1" rev="0" advAuto="0" spid="222"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ctrTitle"/>
          </p:nvPr>
        </p:nvSpPr>
        <p:spPr>
          <a:xfrm>
            <a:off x="1778000" y="1346960"/>
            <a:ext cx="20828000" cy="1751889"/>
          </a:xfrm>
          <a:prstGeom prst="rect">
            <a:avLst/>
          </a:prstGeom>
        </p:spPr>
        <p:txBody>
          <a:bodyPr/>
          <a:lstStyle>
            <a:lvl1pPr defTabSz="792479">
              <a:defRPr sz="10752"/>
            </a:lvl1pPr>
          </a:lstStyle>
          <a:p>
            <a:pPr/>
            <a:r>
              <a:t>Segnali Base</a:t>
            </a:r>
          </a:p>
        </p:txBody>
      </p:sp>
      <p:sp>
        <p:nvSpPr>
          <p:cNvPr id="225" name="Shape 225"/>
          <p:cNvSpPr/>
          <p:nvPr/>
        </p:nvSpPr>
        <p:spPr>
          <a:xfrm>
            <a:off x="10639283" y="5454649"/>
            <a:ext cx="11773358" cy="2806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latin typeface="Helvetica"/>
                <a:ea typeface="Helvetica"/>
                <a:cs typeface="Helvetica"/>
                <a:sym typeface="Helvetica"/>
              </a:defRPr>
            </a:pPr>
            <a:r>
              <a:t>Girare a sinistra</a:t>
            </a:r>
          </a:p>
          <a:p>
            <a:pPr algn="l">
              <a:spcBef>
                <a:spcPts val="4500"/>
              </a:spcBef>
              <a:defRPr sz="4500"/>
            </a:pPr>
            <a:r>
              <a:t>Alza il braccio sinistro orizzontalmente con il gomito completamente esteso.</a:t>
            </a:r>
          </a:p>
        </p:txBody>
      </p:sp>
      <p:pic>
        <p:nvPicPr>
          <p:cNvPr id="226" name="segnali_giraresx.jpg"/>
          <p:cNvPicPr>
            <a:picLocks noChangeAspect="1"/>
          </p:cNvPicPr>
          <p:nvPr/>
        </p:nvPicPr>
        <p:blipFill>
          <a:blip r:embed="rId2">
            <a:extLst/>
          </a:blip>
          <a:stretch>
            <a:fillRect/>
          </a:stretch>
        </p:blipFill>
        <p:spPr>
          <a:xfrm>
            <a:off x="1648089" y="3939440"/>
            <a:ext cx="7869119" cy="786912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26"/>
                                        </p:tgtEl>
                                        <p:attrNameLst>
                                          <p:attrName>style.visibility</p:attrName>
                                        </p:attrNameLst>
                                      </p:cBhvr>
                                      <p:to>
                                        <p:strVal val="visible"/>
                                      </p:to>
                                    </p:set>
                                    <p:animEffect filter="box(out)" transition="in">
                                      <p:cBhvr>
                                        <p:cTn id="7" dur="10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225"/>
                                        </p:tgtEl>
                                        <p:attrNameLst>
                                          <p:attrName>style.visibility</p:attrName>
                                        </p:attrNameLst>
                                      </p:cBhvr>
                                      <p:to>
                                        <p:strVal val="visible"/>
                                      </p:to>
                                    </p:set>
                                    <p:animEffect filter="box(out)" transition="in">
                                      <p:cBhvr>
                                        <p:cTn id="12"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6" grpId="1"/>
      <p:bldP build="whole" bldLvl="1" animBg="1" rev="0" advAuto="0" spid="225"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ctrTitle"/>
          </p:nvPr>
        </p:nvSpPr>
        <p:spPr>
          <a:xfrm>
            <a:off x="1778000" y="1346960"/>
            <a:ext cx="20828000" cy="1751889"/>
          </a:xfrm>
          <a:prstGeom prst="rect">
            <a:avLst/>
          </a:prstGeom>
        </p:spPr>
        <p:txBody>
          <a:bodyPr/>
          <a:lstStyle>
            <a:lvl1pPr defTabSz="792479">
              <a:defRPr sz="10752"/>
            </a:lvl1pPr>
          </a:lstStyle>
          <a:p>
            <a:pPr/>
            <a:r>
              <a:t>Segnali Base</a:t>
            </a:r>
          </a:p>
        </p:txBody>
      </p:sp>
      <p:sp>
        <p:nvSpPr>
          <p:cNvPr id="229" name="Shape 229"/>
          <p:cNvSpPr/>
          <p:nvPr/>
        </p:nvSpPr>
        <p:spPr>
          <a:xfrm>
            <a:off x="10639283" y="5454649"/>
            <a:ext cx="11773358" cy="2806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latin typeface="Helvetica"/>
                <a:ea typeface="Helvetica"/>
                <a:cs typeface="Helvetica"/>
                <a:sym typeface="Helvetica"/>
              </a:defRPr>
            </a:pPr>
            <a:r>
              <a:t>Girare a destra</a:t>
            </a:r>
          </a:p>
          <a:p>
            <a:pPr algn="l">
              <a:spcBef>
                <a:spcPts val="4500"/>
              </a:spcBef>
              <a:defRPr sz="4500"/>
            </a:pPr>
            <a:r>
              <a:t>Alza il braccio sinistro orizzontalmente e inclina il gomito di 90 gradi in verticale.</a:t>
            </a:r>
          </a:p>
        </p:txBody>
      </p:sp>
      <p:pic>
        <p:nvPicPr>
          <p:cNvPr id="230" name="segnali_giraredx.jpg"/>
          <p:cNvPicPr>
            <a:picLocks noChangeAspect="1"/>
          </p:cNvPicPr>
          <p:nvPr/>
        </p:nvPicPr>
        <p:blipFill>
          <a:blip r:embed="rId2">
            <a:extLst/>
          </a:blip>
          <a:stretch>
            <a:fillRect/>
          </a:stretch>
        </p:blipFill>
        <p:spPr>
          <a:xfrm>
            <a:off x="1579268" y="4111965"/>
            <a:ext cx="7524070" cy="752407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30"/>
                                        </p:tgtEl>
                                        <p:attrNameLst>
                                          <p:attrName>style.visibility</p:attrName>
                                        </p:attrNameLst>
                                      </p:cBhvr>
                                      <p:to>
                                        <p:strVal val="visible"/>
                                      </p:to>
                                    </p:set>
                                    <p:animEffect filter="box(out)" transition="in">
                                      <p:cBhvr>
                                        <p:cTn id="7" dur="10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229"/>
                                        </p:tgtEl>
                                        <p:attrNameLst>
                                          <p:attrName>style.visibility</p:attrName>
                                        </p:attrNameLst>
                                      </p:cBhvr>
                                      <p:to>
                                        <p:strVal val="visible"/>
                                      </p:to>
                                    </p:set>
                                    <p:animEffect filter="box(out)" transition="in">
                                      <p:cBhvr>
                                        <p:cTn id="12"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0" grpId="1"/>
      <p:bldP build="whole" bldLvl="1" animBg="1" rev="0" advAuto="0" spid="229"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ctrTitle"/>
          </p:nvPr>
        </p:nvSpPr>
        <p:spPr>
          <a:xfrm>
            <a:off x="1778000" y="1346960"/>
            <a:ext cx="20828000" cy="1751889"/>
          </a:xfrm>
          <a:prstGeom prst="rect">
            <a:avLst/>
          </a:prstGeom>
        </p:spPr>
        <p:txBody>
          <a:bodyPr/>
          <a:lstStyle>
            <a:lvl1pPr defTabSz="792479">
              <a:defRPr sz="10752"/>
            </a:lvl1pPr>
          </a:lstStyle>
          <a:p>
            <a:pPr/>
            <a:r>
              <a:t>Segnali Base</a:t>
            </a:r>
          </a:p>
        </p:txBody>
      </p:sp>
      <p:sp>
        <p:nvSpPr>
          <p:cNvPr id="233" name="Shape 233"/>
          <p:cNvSpPr/>
          <p:nvPr/>
        </p:nvSpPr>
        <p:spPr>
          <a:xfrm>
            <a:off x="10639283" y="5111750"/>
            <a:ext cx="11773358" cy="349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latin typeface="Helvetica"/>
                <a:ea typeface="Helvetica"/>
                <a:cs typeface="Helvetica"/>
                <a:sym typeface="Helvetica"/>
              </a:defRPr>
            </a:pPr>
            <a:r>
              <a:t>Fila alternata</a:t>
            </a:r>
          </a:p>
          <a:p>
            <a:pPr algn="l">
              <a:spcBef>
                <a:spcPts val="4500"/>
              </a:spcBef>
              <a:defRPr sz="4500"/>
            </a:pPr>
            <a:r>
              <a:t>Alza il braccio sinistro con le due dita aperte. Questo va a significare che bisogna tornare in formazione a “lisca di pesce”</a:t>
            </a:r>
          </a:p>
        </p:txBody>
      </p:sp>
      <p:pic>
        <p:nvPicPr>
          <p:cNvPr id="234" name="segnali_filaalternata.jpg"/>
          <p:cNvPicPr>
            <a:picLocks noChangeAspect="1"/>
          </p:cNvPicPr>
          <p:nvPr/>
        </p:nvPicPr>
        <p:blipFill>
          <a:blip r:embed="rId2">
            <a:extLst/>
          </a:blip>
          <a:stretch>
            <a:fillRect/>
          </a:stretch>
        </p:blipFill>
        <p:spPr>
          <a:xfrm>
            <a:off x="749752" y="4062932"/>
            <a:ext cx="7622136" cy="7622136"/>
          </a:xfrm>
          <a:prstGeom prst="rect">
            <a:avLst/>
          </a:prstGeom>
          <a:ln w="12700">
            <a:miter lim="400000"/>
          </a:ln>
        </p:spPr>
      </p:pic>
    </p:spTree>
  </p:cSld>
  <p:clrMapOvr>
    <a:masterClrMapping/>
  </p:clrMapOvr>
  <p:transition xmlns:p14="http://schemas.microsoft.com/office/powerpoint/2010/main" spd="slow" advClick="1" p14:dur="15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34"/>
                                        </p:tgtEl>
                                        <p:attrNameLst>
                                          <p:attrName>style.visibility</p:attrName>
                                        </p:attrNameLst>
                                      </p:cBhvr>
                                      <p:to>
                                        <p:strVal val="visible"/>
                                      </p:to>
                                    </p:set>
                                    <p:animEffect filter="box(out)" transition="in">
                                      <p:cBhvr>
                                        <p:cTn id="7" dur="10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233"/>
                                        </p:tgtEl>
                                        <p:attrNameLst>
                                          <p:attrName>style.visibility</p:attrName>
                                        </p:attrNameLst>
                                      </p:cBhvr>
                                      <p:to>
                                        <p:strVal val="visible"/>
                                      </p:to>
                                    </p:set>
                                    <p:animEffect filter="box(out)" transition="in">
                                      <p:cBhvr>
                                        <p:cTn id="12"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3" grpId="2"/>
      <p:bldP build="whole" bldLvl="1" animBg="1" rev="0" advAuto="0" spid="234"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ctrTitle"/>
          </p:nvPr>
        </p:nvSpPr>
        <p:spPr>
          <a:xfrm>
            <a:off x="1778000" y="1346960"/>
            <a:ext cx="20828000" cy="1751889"/>
          </a:xfrm>
          <a:prstGeom prst="rect">
            <a:avLst/>
          </a:prstGeom>
        </p:spPr>
        <p:txBody>
          <a:bodyPr/>
          <a:lstStyle>
            <a:lvl1pPr defTabSz="792479">
              <a:defRPr sz="10752"/>
            </a:lvl1pPr>
          </a:lstStyle>
          <a:p>
            <a:pPr/>
            <a:r>
              <a:t>Segnali Base</a:t>
            </a:r>
          </a:p>
        </p:txBody>
      </p:sp>
      <p:sp>
        <p:nvSpPr>
          <p:cNvPr id="237" name="Shape 237"/>
          <p:cNvSpPr/>
          <p:nvPr/>
        </p:nvSpPr>
        <p:spPr>
          <a:xfrm>
            <a:off x="10639283" y="4768850"/>
            <a:ext cx="11773358" cy="417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latin typeface="Helvetica"/>
                <a:ea typeface="Helvetica"/>
                <a:cs typeface="Helvetica"/>
                <a:sym typeface="Helvetica"/>
              </a:defRPr>
            </a:pPr>
            <a:r>
              <a:t>Fila singola</a:t>
            </a:r>
          </a:p>
          <a:p>
            <a:pPr algn="l">
              <a:spcBef>
                <a:spcPts val="4500"/>
              </a:spcBef>
              <a:defRPr sz="4500"/>
            </a:pPr>
            <a:r>
              <a:t>Posizione la mano sopra il casco mantenendo le dita estese. Questo va a significare che bisogna proseguire in fila indiana.</a:t>
            </a:r>
          </a:p>
        </p:txBody>
      </p:sp>
      <p:pic>
        <p:nvPicPr>
          <p:cNvPr id="238" name="segnali_filasingola.jpg"/>
          <p:cNvPicPr>
            <a:picLocks noChangeAspect="1"/>
          </p:cNvPicPr>
          <p:nvPr/>
        </p:nvPicPr>
        <p:blipFill>
          <a:blip r:embed="rId2">
            <a:extLst/>
          </a:blip>
          <a:stretch>
            <a:fillRect/>
          </a:stretch>
        </p:blipFill>
        <p:spPr>
          <a:xfrm>
            <a:off x="698912" y="3768279"/>
            <a:ext cx="8211442" cy="8211442"/>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38"/>
                                        </p:tgtEl>
                                        <p:attrNameLst>
                                          <p:attrName>style.visibility</p:attrName>
                                        </p:attrNameLst>
                                      </p:cBhvr>
                                      <p:to>
                                        <p:strVal val="visible"/>
                                      </p:to>
                                    </p:set>
                                    <p:animEffect filter="box(out)" transition="in">
                                      <p:cBhvr>
                                        <p:cTn id="7" dur="10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237"/>
                                        </p:tgtEl>
                                        <p:attrNameLst>
                                          <p:attrName>style.visibility</p:attrName>
                                        </p:attrNameLst>
                                      </p:cBhvr>
                                      <p:to>
                                        <p:strVal val="visible"/>
                                      </p:to>
                                    </p:set>
                                    <p:animEffect filter="box(out)" transition="in">
                                      <p:cBhvr>
                                        <p:cTn id="12"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1"/>
      <p:bldP build="whole" bldLvl="1" animBg="1" rev="0" advAuto="0" spid="237"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ctrTitle"/>
          </p:nvPr>
        </p:nvSpPr>
        <p:spPr>
          <a:xfrm>
            <a:off x="1778000" y="1346960"/>
            <a:ext cx="20828000" cy="1751889"/>
          </a:xfrm>
          <a:prstGeom prst="rect">
            <a:avLst/>
          </a:prstGeom>
        </p:spPr>
        <p:txBody>
          <a:bodyPr/>
          <a:lstStyle>
            <a:lvl1pPr defTabSz="792479">
              <a:defRPr sz="10752"/>
            </a:lvl1pPr>
          </a:lstStyle>
          <a:p>
            <a:pPr/>
            <a:r>
              <a:t>Segnali Base</a:t>
            </a:r>
          </a:p>
        </p:txBody>
      </p:sp>
      <p:sp>
        <p:nvSpPr>
          <p:cNvPr id="241" name="Shape 241"/>
          <p:cNvSpPr/>
          <p:nvPr/>
        </p:nvSpPr>
        <p:spPr>
          <a:xfrm>
            <a:off x="10639283" y="5111750"/>
            <a:ext cx="11773358" cy="349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latin typeface="Helvetica"/>
                <a:ea typeface="Helvetica"/>
                <a:cs typeface="Helvetica"/>
                <a:sym typeface="Helvetica"/>
              </a:defRPr>
            </a:pPr>
            <a:r>
              <a:t>Pericolo Sinistra o Destra</a:t>
            </a:r>
          </a:p>
          <a:p>
            <a:pPr algn="l">
              <a:spcBef>
                <a:spcPts val="4500"/>
              </a:spcBef>
              <a:defRPr sz="4500"/>
            </a:pPr>
            <a:r>
              <a:t>Estende la gamba dal lato in cui vede il pericolo, così da segnalarlo a quelli che lo seguono.</a:t>
            </a:r>
          </a:p>
        </p:txBody>
      </p:sp>
      <p:pic>
        <p:nvPicPr>
          <p:cNvPr id="242" name="segnali_pericolodx.jpg"/>
          <p:cNvPicPr>
            <a:picLocks noChangeAspect="1"/>
          </p:cNvPicPr>
          <p:nvPr/>
        </p:nvPicPr>
        <p:blipFill>
          <a:blip r:embed="rId2">
            <a:extLst/>
          </a:blip>
          <a:stretch>
            <a:fillRect/>
          </a:stretch>
        </p:blipFill>
        <p:spPr>
          <a:xfrm>
            <a:off x="2140531" y="7381218"/>
            <a:ext cx="5328204" cy="5328203"/>
          </a:xfrm>
          <a:prstGeom prst="rect">
            <a:avLst/>
          </a:prstGeom>
          <a:ln w="12700">
            <a:miter lim="400000"/>
          </a:ln>
        </p:spPr>
      </p:pic>
      <p:pic>
        <p:nvPicPr>
          <p:cNvPr id="243" name="segnali_pericolosx.jpg"/>
          <p:cNvPicPr>
            <a:picLocks noChangeAspect="1"/>
          </p:cNvPicPr>
          <p:nvPr/>
        </p:nvPicPr>
        <p:blipFill>
          <a:blip r:embed="rId3">
            <a:extLst/>
          </a:blip>
          <a:stretch>
            <a:fillRect/>
          </a:stretch>
        </p:blipFill>
        <p:spPr>
          <a:xfrm>
            <a:off x="1969657" y="1787824"/>
            <a:ext cx="5669952" cy="5669952"/>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41"/>
                                        </p:tgtEl>
                                        <p:attrNameLst>
                                          <p:attrName>style.visibility</p:attrName>
                                        </p:attrNameLst>
                                      </p:cBhvr>
                                      <p:to>
                                        <p:strVal val="visible"/>
                                      </p:to>
                                    </p:set>
                                    <p:animEffect filter="box(out)" transition="in">
                                      <p:cBhvr>
                                        <p:cTn id="7"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1"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5" name="pasted-image.tiff"/>
          <p:cNvPicPr>
            <a:picLocks noChangeAspect="1"/>
          </p:cNvPicPr>
          <p:nvPr>
            <p:ph type="pic" idx="13"/>
          </p:nvPr>
        </p:nvPicPr>
        <p:blipFill>
          <a:blip r:embed="rId2">
            <a:extLst/>
          </a:blip>
          <a:srcRect l="4254" t="0" r="4254" b="0"/>
          <a:stretch>
            <a:fillRect/>
          </a:stretch>
        </p:blipFill>
        <p:spPr>
          <a:prstGeom prst="rect">
            <a:avLst/>
          </a:prstGeom>
        </p:spPr>
      </p:pic>
      <p:pic>
        <p:nvPicPr>
          <p:cNvPr id="246" name="pasted-image.tiff"/>
          <p:cNvPicPr>
            <a:picLocks noChangeAspect="1"/>
          </p:cNvPicPr>
          <p:nvPr>
            <p:ph type="pic" idx="14"/>
          </p:nvPr>
        </p:nvPicPr>
        <p:blipFill>
          <a:blip r:embed="rId3">
            <a:extLst/>
          </a:blip>
          <a:srcRect l="12706" t="0" r="12706" b="0"/>
          <a:stretch>
            <a:fillRect/>
          </a:stretch>
        </p:blipFill>
        <p:spPr>
          <a:prstGeom prst="rect">
            <a:avLst/>
          </a:prstGeom>
        </p:spPr>
      </p:pic>
      <p:sp>
        <p:nvSpPr>
          <p:cNvPr id="247" name="Shape 247"/>
          <p:cNvSpPr/>
          <p:nvPr>
            <p:ph type="title" idx="4294967295"/>
          </p:nvPr>
        </p:nvSpPr>
        <p:spPr>
          <a:xfrm>
            <a:off x="1591290" y="1370361"/>
            <a:ext cx="13403620" cy="1751889"/>
          </a:xfrm>
          <a:prstGeom prst="rect">
            <a:avLst/>
          </a:prstGeom>
        </p:spPr>
        <p:txBody>
          <a:bodyPr anchor="b"/>
          <a:lstStyle>
            <a:lvl1pPr defTabSz="775969">
              <a:defRPr sz="10528"/>
            </a:lvl1pPr>
          </a:lstStyle>
          <a:p>
            <a:pPr/>
            <a:r>
              <a:t>Gruppo in Emergenza</a:t>
            </a:r>
          </a:p>
        </p:txBody>
      </p:sp>
      <p:sp>
        <p:nvSpPr>
          <p:cNvPr id="248" name="Shape 248"/>
          <p:cNvSpPr/>
          <p:nvPr/>
        </p:nvSpPr>
        <p:spPr>
          <a:xfrm>
            <a:off x="1453326" y="4049886"/>
            <a:ext cx="13679548" cy="505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05288" indent="-305288" algn="l">
              <a:buSzPct val="75000"/>
              <a:buChar char="•"/>
              <a:defRPr sz="2500"/>
            </a:pPr>
            <a:r>
              <a:t>Se uno si ferma per motivi di forza maggiore, anche il gruppo si ferma, restando in fila indiana sul bordo della carreggiata</a:t>
            </a:r>
          </a:p>
          <a:p>
            <a:pPr marL="305288" indent="-305288" algn="l">
              <a:buSzPct val="75000"/>
              <a:buChar char="•"/>
              <a:defRPr sz="2500"/>
            </a:pPr>
            <a:r>
              <a:t>Se il compagno dietro di noi ha dei problemi cerchiamo di avvertire chi sta davanti, o un Safety, poi fermiamoci con lui. Il passa-parola funziona anche in moto con il clacson o gesticolando</a:t>
            </a:r>
          </a:p>
          <a:p>
            <a:pPr marL="305288" indent="-305288" algn="l">
              <a:buSzPct val="75000"/>
              <a:buChar char="•"/>
              <a:defRPr sz="2500"/>
            </a:pPr>
            <a:r>
              <a:t>Si avverte che dietro non c'è nessuno suonando il clacson E FERMANDOSI a lato della carreggiata: solo così prima o poi la testa del gruppo si accorgerà visto che si troverà senza più nessuno a seguire</a:t>
            </a:r>
          </a:p>
          <a:p>
            <a:pPr marL="305288" indent="-305288" algn="l">
              <a:buSzPct val="75000"/>
              <a:buChar char="•"/>
              <a:defRPr sz="2500"/>
            </a:pPr>
            <a:r>
              <a:t>Se una moto ha dei problemi tecnici, o un conducente che non stesse bene, può staccarsi dal gruppo ma qualcuno dovrà accompagnarlo</a:t>
            </a:r>
          </a:p>
          <a:p>
            <a:pPr marL="305288" indent="-305288" algn="l">
              <a:buSzPct val="75000"/>
              <a:buChar char="•"/>
              <a:defRPr sz="2500"/>
            </a:pPr>
            <a:r>
              <a:t>Se c'è un ferito il gruppo resta in disparte senza infastidire chi soccorre</a:t>
            </a:r>
          </a:p>
          <a:p>
            <a:pPr marL="305288" indent="-305288" algn="l">
              <a:buSzPct val="75000"/>
              <a:buChar char="•"/>
              <a:defRPr sz="2500"/>
            </a:pPr>
            <a:r>
              <a:t>Se c'è un ferito o un problema alla moto e qualcuno ha del materiale utile lo dica, la “scopa” ha sempre con se il defibrillatore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48"/>
                                        </p:tgtEl>
                                        <p:attrNameLst>
                                          <p:attrName>style.visibility</p:attrName>
                                        </p:attrNameLst>
                                      </p:cBhvr>
                                      <p:to>
                                        <p:strVal val="visible"/>
                                      </p:to>
                                    </p:set>
                                    <p:animEffect filter="box(out)" transition="in">
                                      <p:cBhvr>
                                        <p:cTn id="7"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8"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pasted-image.png"/>
          <p:cNvPicPr>
            <a:picLocks noChangeAspect="1"/>
          </p:cNvPicPr>
          <p:nvPr>
            <p:ph type="pic" idx="13"/>
          </p:nvPr>
        </p:nvPicPr>
        <p:blipFill>
          <a:blip r:embed="rId2">
            <a:extLst/>
          </a:blip>
          <a:srcRect l="52146" t="0" r="10865" b="0"/>
          <a:stretch>
            <a:fillRect/>
          </a:stretch>
        </p:blipFill>
        <p:spPr>
          <a:xfrm>
            <a:off x="13165980" y="1104900"/>
            <a:ext cx="9525001" cy="11506200"/>
          </a:xfrm>
          <a:prstGeom prst="rect">
            <a:avLst/>
          </a:prstGeom>
        </p:spPr>
      </p:pic>
      <p:sp>
        <p:nvSpPr>
          <p:cNvPr id="124" name="Shape 124"/>
          <p:cNvSpPr/>
          <p:nvPr>
            <p:ph type="body" sz="half" idx="1"/>
          </p:nvPr>
        </p:nvSpPr>
        <p:spPr>
          <a:xfrm>
            <a:off x="1651000" y="1104900"/>
            <a:ext cx="10223500" cy="11506200"/>
          </a:xfrm>
          <a:prstGeom prst="rect">
            <a:avLst/>
          </a:prstGeom>
        </p:spPr>
        <p:txBody>
          <a:bodyPr/>
          <a:lstStyle/>
          <a:p>
            <a:pPr>
              <a:defRPr b="1">
                <a:latin typeface="Helvetica"/>
                <a:ea typeface="Helvetica"/>
                <a:cs typeface="Helvetica"/>
                <a:sym typeface="Helvetica"/>
              </a:defRPr>
            </a:pPr>
            <a:r>
              <a:t>INDICE:</a:t>
            </a:r>
          </a:p>
          <a:p>
            <a:pPr/>
          </a:p>
          <a:p>
            <a:pPr/>
          </a:p>
          <a:p>
            <a:pPr/>
          </a:p>
          <a:p>
            <a:pPr lvl="1" marL="1172307" indent="-537307" algn="l">
              <a:buSzPct val="75000"/>
              <a:buChar char="•"/>
            </a:pPr>
            <a:r>
              <a:t>Prima di partire</a:t>
            </a:r>
          </a:p>
          <a:p>
            <a:pPr lvl="1" marL="1172307" indent="-537307" algn="l">
              <a:buSzPct val="75000"/>
              <a:buChar char="•"/>
            </a:pPr>
            <a:r>
              <a:t>Regole basi da seguire</a:t>
            </a:r>
          </a:p>
          <a:p>
            <a:pPr lvl="1" marL="1172307" indent="-537307" algn="l">
              <a:buSzPct val="75000"/>
              <a:buChar char="•"/>
            </a:pPr>
            <a:r>
              <a:t>Viaggiare in gruppo</a:t>
            </a:r>
          </a:p>
          <a:p>
            <a:pPr lvl="1" marL="1172307" indent="-537307" algn="l">
              <a:buSzPct val="75000"/>
              <a:buChar char="•"/>
            </a:pPr>
            <a:r>
              <a:t>Segnali</a:t>
            </a:r>
          </a:p>
          <a:p>
            <a:pPr lvl="1" marL="1172307" indent="-537307" algn="l">
              <a:buSzPct val="75000"/>
              <a:buChar char="•"/>
            </a:pPr>
            <a:r>
              <a:t>Emergenza</a:t>
            </a:r>
          </a:p>
          <a:p>
            <a:pPr lvl="1" marL="1172307" indent="-537307" algn="l">
              <a:buSzPct val="75000"/>
              <a:buChar char="•"/>
            </a:pPr>
            <a:r>
              <a:t>Domande</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pasted-image.tiff"/>
          <p:cNvPicPr>
            <a:picLocks noChangeAspect="1"/>
          </p:cNvPicPr>
          <p:nvPr>
            <p:ph type="pic" idx="13"/>
          </p:nvPr>
        </p:nvPicPr>
        <p:blipFill>
          <a:blip r:embed="rId2">
            <a:extLst/>
          </a:blip>
          <a:srcRect l="27339" t="0" r="27339" b="0"/>
          <a:stretch>
            <a:fillRect/>
          </a:stretch>
        </p:blipFill>
        <p:spPr>
          <a:xfrm>
            <a:off x="13169900" y="1479318"/>
            <a:ext cx="9525001" cy="11506201"/>
          </a:xfrm>
          <a:prstGeom prst="rect">
            <a:avLst/>
          </a:prstGeom>
        </p:spPr>
      </p:pic>
      <p:sp>
        <p:nvSpPr>
          <p:cNvPr id="127" name="Shape 127"/>
          <p:cNvSpPr/>
          <p:nvPr>
            <p:ph type="title"/>
          </p:nvPr>
        </p:nvSpPr>
        <p:spPr>
          <a:xfrm>
            <a:off x="1651000" y="1104900"/>
            <a:ext cx="10223500" cy="1555341"/>
          </a:xfrm>
          <a:prstGeom prst="rect">
            <a:avLst/>
          </a:prstGeom>
        </p:spPr>
        <p:txBody>
          <a:bodyPr/>
          <a:lstStyle/>
          <a:p>
            <a:pPr/>
            <a:r>
              <a:t>PRIMA DI PARTIRE</a:t>
            </a:r>
          </a:p>
        </p:txBody>
      </p:sp>
      <p:sp>
        <p:nvSpPr>
          <p:cNvPr id="128" name="Shape 128"/>
          <p:cNvSpPr/>
          <p:nvPr>
            <p:ph type="body" sz="half" idx="1"/>
          </p:nvPr>
        </p:nvSpPr>
        <p:spPr>
          <a:xfrm>
            <a:off x="1651000" y="3058563"/>
            <a:ext cx="10223500" cy="9552537"/>
          </a:xfrm>
          <a:prstGeom prst="rect">
            <a:avLst/>
          </a:prstGeom>
        </p:spPr>
        <p:txBody>
          <a:bodyPr/>
          <a:lstStyle/>
          <a:p>
            <a:pPr marL="537307" indent="-537307" algn="l">
              <a:buSzPct val="75000"/>
              <a:buChar char="•"/>
            </a:pPr>
            <a:r>
              <a:t>Verificare di avere documenti e soldi</a:t>
            </a:r>
          </a:p>
          <a:p>
            <a:pPr marL="537307" indent="-537307" algn="l">
              <a:buSzPct val="75000"/>
              <a:buChar char="•"/>
            </a:pPr>
            <a:r>
              <a:t>Puntualità al luogo di ritrovo e pieno fatto</a:t>
            </a:r>
          </a:p>
          <a:p>
            <a:pPr marL="537307" indent="-537307" algn="l">
              <a:buSzPct val="75000"/>
              <a:buChar char="•"/>
            </a:pPr>
            <a:r>
              <a:t>In caso di ritardo avvisare il responsabile dell’uscita</a:t>
            </a:r>
          </a:p>
          <a:p>
            <a:pPr marL="537307" indent="-537307" algn="l">
              <a:buSzPct val="75000"/>
              <a:buChar char="•"/>
            </a:pPr>
            <a:r>
              <a:t>Valutare le proprie condizioni in base al percorso proposto</a:t>
            </a:r>
          </a:p>
          <a:p>
            <a:pPr marL="537307" indent="-537307" algn="l">
              <a:buSzPct val="75000"/>
              <a:buChar char="•"/>
            </a:pPr>
            <a:r>
              <a:t>Informarsi sul percorso</a:t>
            </a:r>
          </a:p>
          <a:p>
            <a:pPr marL="537307" indent="-537307" algn="l">
              <a:buSzPct val="75000"/>
              <a:buChar char="•"/>
            </a:pPr>
            <a:r>
              <a:t>Ascoltare il Briefing</a:t>
            </a:r>
          </a:p>
          <a:p>
            <a:pPr marL="537307" indent="-537307" algn="l">
              <a:buSzPct val="75000"/>
              <a:buChar char="•"/>
            </a:pPr>
            <a:r>
              <a:t>Non perdere tempo nel prepararsi</a:t>
            </a:r>
          </a:p>
          <a:p>
            <a:pPr marL="537307" indent="-537307" algn="l">
              <a:buSzPct val="75000"/>
              <a:buChar char="•"/>
            </a:pPr>
            <a:r>
              <a:t>RISPETTARE SEMPRE LE REGOLE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128"/>
                                        </p:tgtEl>
                                        <p:attrNameLst>
                                          <p:attrName>style.visibility</p:attrName>
                                        </p:attrNameLst>
                                      </p:cBhvr>
                                      <p:to>
                                        <p:strVal val="visible"/>
                                      </p:to>
                                    </p:set>
                                    <p:animEffect filter="box(out)" transition="in">
                                      <p:cBhvr>
                                        <p:cTn id="7"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pasted-image.png"/>
          <p:cNvPicPr>
            <a:picLocks noChangeAspect="1"/>
          </p:cNvPicPr>
          <p:nvPr>
            <p:ph type="pic" idx="13"/>
          </p:nvPr>
        </p:nvPicPr>
        <p:blipFill>
          <a:blip r:embed="rId2">
            <a:extLst/>
          </a:blip>
          <a:srcRect l="19576" t="0" r="25272" b="0"/>
          <a:stretch>
            <a:fillRect/>
          </a:stretch>
        </p:blipFill>
        <p:spPr>
          <a:xfrm>
            <a:off x="14306946" y="4882033"/>
            <a:ext cx="7251038" cy="5916452"/>
          </a:xfrm>
          <a:prstGeom prst="rect">
            <a:avLst/>
          </a:prstGeom>
        </p:spPr>
      </p:pic>
      <p:sp>
        <p:nvSpPr>
          <p:cNvPr id="131" name="Shape 131"/>
          <p:cNvSpPr/>
          <p:nvPr>
            <p:ph type="title"/>
          </p:nvPr>
        </p:nvSpPr>
        <p:spPr>
          <a:xfrm>
            <a:off x="4682462" y="1213364"/>
            <a:ext cx="15019075" cy="1463098"/>
          </a:xfrm>
          <a:prstGeom prst="rect">
            <a:avLst/>
          </a:prstGeom>
        </p:spPr>
        <p:txBody>
          <a:bodyPr/>
          <a:lstStyle/>
          <a:p>
            <a:pPr/>
            <a:r>
              <a:t>REGOLE BASI DA SEGUIRE</a:t>
            </a:r>
          </a:p>
        </p:txBody>
      </p:sp>
      <p:sp>
        <p:nvSpPr>
          <p:cNvPr id="132" name="Shape 132"/>
          <p:cNvSpPr/>
          <p:nvPr>
            <p:ph type="body" sz="half" idx="1"/>
          </p:nvPr>
        </p:nvSpPr>
        <p:spPr>
          <a:xfrm>
            <a:off x="1651000" y="4480718"/>
            <a:ext cx="10223500" cy="8130382"/>
          </a:xfrm>
          <a:prstGeom prst="rect">
            <a:avLst/>
          </a:prstGeom>
        </p:spPr>
        <p:txBody>
          <a:bodyPr/>
          <a:lstStyle/>
          <a:p>
            <a:pPr marL="537307" indent="-537307" algn="l">
              <a:buSzPct val="75000"/>
              <a:buChar char="•"/>
            </a:pPr>
            <a:r>
              <a:t>Mai superare la testa del gruppo</a:t>
            </a:r>
          </a:p>
          <a:p>
            <a:pPr marL="537307" indent="-537307" algn="l">
              <a:buSzPct val="75000"/>
              <a:buChar char="•"/>
            </a:pPr>
            <a:r>
              <a:t>Viaggiare a “lisca di pesce”</a:t>
            </a:r>
          </a:p>
          <a:p>
            <a:pPr marL="537307" indent="-537307" algn="l">
              <a:buSzPct val="75000"/>
              <a:buChar char="•"/>
            </a:pPr>
            <a:r>
              <a:t>Mantenere la posizione nel gruppo</a:t>
            </a:r>
          </a:p>
          <a:p>
            <a:pPr marL="537307" indent="-537307" algn="l">
              <a:buSzPct val="75000"/>
              <a:buChar char="•"/>
            </a:pPr>
            <a:r>
              <a:t>Tenere d’occhio sempre lo specchietto</a:t>
            </a:r>
          </a:p>
          <a:p>
            <a:pPr marL="537307" indent="-537307" algn="l">
              <a:buSzPct val="75000"/>
              <a:buChar char="•"/>
            </a:pPr>
            <a:r>
              <a:t>Rispettare le indicazioni del Road Capitan e Saefty</a:t>
            </a:r>
          </a:p>
          <a:p>
            <a:pPr marL="537307" indent="-537307" algn="l">
              <a:buSzPct val="75000"/>
              <a:buChar char="•"/>
            </a:pPr>
            <a:r>
              <a:t>Mantenere sempre una velocità costante e la giusta distanza di sicurezza</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box(out)" transition="in">
                                      <p:cBhvr>
                                        <p:cTn id="7"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images.jpg"/>
          <p:cNvPicPr>
            <a:picLocks noChangeAspect="1"/>
          </p:cNvPicPr>
          <p:nvPr>
            <p:ph type="pic" idx="13"/>
          </p:nvPr>
        </p:nvPicPr>
        <p:blipFill>
          <a:blip r:embed="rId2">
            <a:extLst/>
          </a:blip>
          <a:srcRect l="104" t="0" r="104" b="0"/>
          <a:stretch>
            <a:fillRect/>
          </a:stretch>
        </p:blipFill>
        <p:spPr>
          <a:xfrm>
            <a:off x="1428705" y="6035648"/>
            <a:ext cx="21526649" cy="7008012"/>
          </a:xfrm>
          <a:prstGeom prst="rect">
            <a:avLst/>
          </a:prstGeom>
        </p:spPr>
      </p:pic>
      <p:sp>
        <p:nvSpPr>
          <p:cNvPr id="135" name="Shape 135"/>
          <p:cNvSpPr/>
          <p:nvPr>
            <p:ph type="title"/>
          </p:nvPr>
        </p:nvSpPr>
        <p:spPr>
          <a:xfrm>
            <a:off x="5569401" y="670097"/>
            <a:ext cx="13245198" cy="1659775"/>
          </a:xfrm>
          <a:prstGeom prst="rect">
            <a:avLst/>
          </a:prstGeom>
        </p:spPr>
        <p:txBody>
          <a:bodyPr/>
          <a:lstStyle/>
          <a:p>
            <a:pPr/>
            <a:r>
              <a:t>VIAGGIARE IN GRUPPO</a:t>
            </a:r>
          </a:p>
        </p:txBody>
      </p:sp>
      <p:sp>
        <p:nvSpPr>
          <p:cNvPr id="136" name="Shape 136"/>
          <p:cNvSpPr/>
          <p:nvPr>
            <p:ph type="body" sz="quarter" idx="1"/>
          </p:nvPr>
        </p:nvSpPr>
        <p:spPr>
          <a:xfrm>
            <a:off x="1518396" y="2400437"/>
            <a:ext cx="21347207" cy="712931"/>
          </a:xfrm>
          <a:prstGeom prst="rect">
            <a:avLst/>
          </a:prstGeom>
        </p:spPr>
        <p:txBody>
          <a:bodyPr/>
          <a:lstStyle/>
          <a:p>
            <a:pPr algn="l" defTabSz="759459">
              <a:defRPr sz="4048"/>
            </a:pPr>
            <a:r>
              <a:rPr>
                <a:solidFill>
                  <a:srgbClr val="00F900"/>
                </a:solidFill>
              </a:rPr>
              <a:t>Testa o Road Capitan</a:t>
            </a:r>
            <a:r>
              <a:t>: Colui che guida il gruppo durante l’uscita</a:t>
            </a:r>
          </a:p>
        </p:txBody>
      </p:sp>
      <p:sp>
        <p:nvSpPr>
          <p:cNvPr id="137" name="Shape 137"/>
          <p:cNvSpPr/>
          <p:nvPr/>
        </p:nvSpPr>
        <p:spPr>
          <a:xfrm>
            <a:off x="2276345" y="7511581"/>
            <a:ext cx="1634375" cy="1634375"/>
          </a:xfrm>
          <a:prstGeom prst="ellipse">
            <a:avLst/>
          </a:prstGeom>
          <a:blipFill>
            <a:blip r:embed="rId3">
              <a:alphaModFix amt="40000"/>
            </a:blip>
          </a:blipFill>
          <a:ln w="12700">
            <a:miter lim="400000"/>
          </a:ln>
        </p:spPr>
        <p:txBody>
          <a:bodyPr lIns="50800" tIns="50800" rIns="50800" bIns="50800" anchor="ctr"/>
          <a:lstStyle/>
          <a:p>
            <a:pPr>
              <a:defRPr sz="3200">
                <a:solidFill>
                  <a:srgbClr val="FFFFFF"/>
                </a:solidFill>
              </a:defRPr>
            </a:pPr>
          </a:p>
        </p:txBody>
      </p:sp>
      <p:sp>
        <p:nvSpPr>
          <p:cNvPr id="138" name="Shape 138"/>
          <p:cNvSpPr/>
          <p:nvPr/>
        </p:nvSpPr>
        <p:spPr>
          <a:xfrm>
            <a:off x="1518397" y="3100632"/>
            <a:ext cx="21347207" cy="7129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759459">
              <a:defRPr sz="4048"/>
            </a:pPr>
            <a:r>
              <a:rPr>
                <a:solidFill>
                  <a:srgbClr val="FF9300"/>
                </a:solidFill>
              </a:rPr>
              <a:t>Seafty</a:t>
            </a:r>
            <a:r>
              <a:t>: Coloro che si occupano della sicurezza del gruppo, 1 o più</a:t>
            </a:r>
          </a:p>
        </p:txBody>
      </p:sp>
      <p:sp>
        <p:nvSpPr>
          <p:cNvPr id="139" name="Shape 139"/>
          <p:cNvSpPr/>
          <p:nvPr/>
        </p:nvSpPr>
        <p:spPr>
          <a:xfrm rot="20931757">
            <a:off x="5141761" y="8091337"/>
            <a:ext cx="5115458" cy="1393682"/>
          </a:xfrm>
          <a:prstGeom prst="roundRect">
            <a:avLst>
              <a:gd name="adj" fmla="val 13669"/>
            </a:avLst>
          </a:prstGeom>
          <a:solidFill>
            <a:schemeClr val="accent4">
              <a:hueOff val="384618"/>
              <a:satOff val="3869"/>
              <a:lumOff val="5802"/>
              <a:alpha val="40000"/>
            </a:schemeClr>
          </a:solidFill>
          <a:ln w="25400">
            <a:solidFill>
              <a:srgbClr val="85888D">
                <a:alpha val="40000"/>
              </a:srgbClr>
            </a:solidFill>
            <a:miter lim="400000"/>
          </a:ln>
        </p:spPr>
        <p:txBody>
          <a:bodyPr lIns="50800" tIns="50800" rIns="50800" bIns="50800" anchor="ctr"/>
          <a:lstStyle/>
          <a:p>
            <a:pPr>
              <a:defRPr sz="3200"/>
            </a:pPr>
          </a:p>
        </p:txBody>
      </p:sp>
      <p:sp>
        <p:nvSpPr>
          <p:cNvPr id="140" name="Shape 140"/>
          <p:cNvSpPr/>
          <p:nvPr/>
        </p:nvSpPr>
        <p:spPr>
          <a:xfrm>
            <a:off x="1518397" y="3826295"/>
            <a:ext cx="21347207" cy="7129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759459">
              <a:defRPr sz="4048"/>
            </a:lvl1pPr>
          </a:lstStyle>
          <a:p>
            <a:pPr/>
            <a:r>
              <a:t>Gruppo: I vari partecipanti</a:t>
            </a:r>
          </a:p>
        </p:txBody>
      </p:sp>
      <p:sp>
        <p:nvSpPr>
          <p:cNvPr id="141" name="Shape 141"/>
          <p:cNvSpPr/>
          <p:nvPr/>
        </p:nvSpPr>
        <p:spPr>
          <a:xfrm>
            <a:off x="11500832" y="7693768"/>
            <a:ext cx="8220226" cy="2094087"/>
          </a:xfrm>
          <a:prstGeom prst="roundRect">
            <a:avLst>
              <a:gd name="adj" fmla="val 9097"/>
            </a:avLst>
          </a:prstGeom>
          <a:ln w="50800">
            <a:solidFill>
              <a:srgbClr val="85888D"/>
            </a:solidFill>
            <a:miter lim="400000"/>
          </a:ln>
        </p:spPr>
        <p:txBody>
          <a:bodyPr lIns="50800" tIns="50800" rIns="50800" bIns="50800" anchor="ctr"/>
          <a:lstStyle/>
          <a:p>
            <a:pPr>
              <a:defRPr sz="3200"/>
            </a:pPr>
          </a:p>
        </p:txBody>
      </p:sp>
      <p:sp>
        <p:nvSpPr>
          <p:cNvPr id="142" name="Shape 142"/>
          <p:cNvSpPr/>
          <p:nvPr/>
        </p:nvSpPr>
        <p:spPr>
          <a:xfrm>
            <a:off x="1518397" y="4568140"/>
            <a:ext cx="21347207" cy="7129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759459">
              <a:defRPr sz="4048"/>
            </a:pPr>
            <a:r>
              <a:rPr>
                <a:solidFill>
                  <a:schemeClr val="accent1">
                    <a:satOff val="-3355"/>
                    <a:lumOff val="26614"/>
                  </a:schemeClr>
                </a:solidFill>
              </a:rPr>
              <a:t>Scopa</a:t>
            </a:r>
            <a:r>
              <a:t>: Colui che chiude il gruppo, controlla e avvisa in caso di problemi (defibrillatore)</a:t>
            </a:r>
          </a:p>
        </p:txBody>
      </p:sp>
      <p:sp>
        <p:nvSpPr>
          <p:cNvPr id="143" name="Shape 143"/>
          <p:cNvSpPr/>
          <p:nvPr/>
        </p:nvSpPr>
        <p:spPr>
          <a:xfrm>
            <a:off x="21167940" y="7511581"/>
            <a:ext cx="1634376" cy="1634375"/>
          </a:xfrm>
          <a:prstGeom prst="ellipse">
            <a:avLst/>
          </a:prstGeom>
          <a:solidFill>
            <a:schemeClr val="accent1">
              <a:satOff val="-3355"/>
              <a:lumOff val="26614"/>
              <a:alpha val="40000"/>
            </a:schemeClr>
          </a:solidFill>
          <a:ln w="12700">
            <a:miter lim="400000"/>
          </a:ln>
        </p:spPr>
        <p:txBody>
          <a:bodyPr lIns="50800" tIns="50800" rIns="50800" bIns="50800" anchor="ctr"/>
          <a:lstStyle/>
          <a:p>
            <a:pPr>
              <a:defRPr sz="3200">
                <a:solidFill>
                  <a:srgbClr val="FFFFFF"/>
                </a:solidFill>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134"/>
                                        </p:tgtEl>
                                        <p:attrNameLst>
                                          <p:attrName>style.visibility</p:attrName>
                                        </p:attrNameLst>
                                      </p:cBhvr>
                                      <p:to>
                                        <p:strVal val="visible"/>
                                      </p:to>
                                    </p:set>
                                    <p:animEffect filter="box(out)" transition="in">
                                      <p:cBhvr>
                                        <p:cTn id="7" dur="10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lt" backwards="0">
                                    <p:tmAbs val="100"/>
                                  </p:iterate>
                                  <p:childTnLst>
                                    <p:set>
                                      <p:cBhvr>
                                        <p:cTn id="11" fill="hold"/>
                                        <p:tgtEl>
                                          <p:spTgt spid="136">
                                            <p:bg/>
                                          </p:spTgt>
                                        </p:tgtEl>
                                        <p:attrNameLst>
                                          <p:attrName>style.visibility</p:attrName>
                                        </p:attrNameLst>
                                      </p:cBhvr>
                                      <p:to>
                                        <p:strVal val="visible"/>
                                      </p:to>
                                    </p:set>
                                  </p:childTnLst>
                                </p:cTn>
                              </p:par>
                              <p:par>
                                <p:cTn id="12" presetClass="entr" nodeType="withEffect" presetSubtype="0" presetID="1" grpId="2" fill="hold">
                                  <p:stCondLst>
                                    <p:cond delay="0"/>
                                  </p:stCondLst>
                                  <p:iterate type="lt" backwards="0">
                                    <p:tmAbs val="100"/>
                                  </p:iterate>
                                  <p:childTnLst>
                                    <p:set>
                                      <p:cBhvr>
                                        <p:cTn id="13" fill="hold"/>
                                        <p:tgtEl>
                                          <p:spTgt spid="13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32" presetID="4" grpId="3" fill="hold">
                                  <p:stCondLst>
                                    <p:cond delay="0"/>
                                  </p:stCondLst>
                                  <p:iterate type="el" backwards="0">
                                    <p:tmAbs val="0"/>
                                  </p:iterate>
                                  <p:childTnLst>
                                    <p:set>
                                      <p:cBhvr>
                                        <p:cTn id="17" fill="hold"/>
                                        <p:tgtEl>
                                          <p:spTgt spid="137"/>
                                        </p:tgtEl>
                                        <p:attrNameLst>
                                          <p:attrName>style.visibility</p:attrName>
                                        </p:attrNameLst>
                                      </p:cBhvr>
                                      <p:to>
                                        <p:strVal val="visible"/>
                                      </p:to>
                                    </p:set>
                                    <p:animEffect filter="box(out)" transition="in">
                                      <p:cBhvr>
                                        <p:cTn id="18" dur="1000"/>
                                        <p:tgtEl>
                                          <p:spTgt spid="137"/>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4" fill="hold">
                                  <p:stCondLst>
                                    <p:cond delay="0"/>
                                  </p:stCondLst>
                                  <p:iterate type="lt" backwards="0">
                                    <p:tmAbs val="100"/>
                                  </p:iterate>
                                  <p:childTnLst>
                                    <p:set>
                                      <p:cBhvr>
                                        <p:cTn id="22" fill="hold"/>
                                        <p:tgtEl>
                                          <p:spTgt spid="138">
                                            <p:bg/>
                                          </p:spTgt>
                                        </p:tgtEl>
                                        <p:attrNameLst>
                                          <p:attrName>style.visibility</p:attrName>
                                        </p:attrNameLst>
                                      </p:cBhvr>
                                      <p:to>
                                        <p:strVal val="visible"/>
                                      </p:to>
                                    </p:set>
                                  </p:childTnLst>
                                </p:cTn>
                              </p:par>
                              <p:par>
                                <p:cTn id="23" presetClass="entr" nodeType="withEffect" presetSubtype="0" presetID="1" grpId="4" fill="hold">
                                  <p:stCondLst>
                                    <p:cond delay="0"/>
                                  </p:stCondLst>
                                  <p:iterate type="lt" backwards="0">
                                    <p:tmAbs val="100"/>
                                  </p:iterate>
                                  <p:childTnLst>
                                    <p:set>
                                      <p:cBhvr>
                                        <p:cTn id="24" fill="hold"/>
                                        <p:tgtEl>
                                          <p:spTgt spid="13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32" presetID="4" grpId="5" fill="hold">
                                  <p:stCondLst>
                                    <p:cond delay="0"/>
                                  </p:stCondLst>
                                  <p:iterate type="el" backwards="0">
                                    <p:tmAbs val="0"/>
                                  </p:iterate>
                                  <p:childTnLst>
                                    <p:set>
                                      <p:cBhvr>
                                        <p:cTn id="28" fill="hold"/>
                                        <p:tgtEl>
                                          <p:spTgt spid="139"/>
                                        </p:tgtEl>
                                        <p:attrNameLst>
                                          <p:attrName>style.visibility</p:attrName>
                                        </p:attrNameLst>
                                      </p:cBhvr>
                                      <p:to>
                                        <p:strVal val="visible"/>
                                      </p:to>
                                    </p:set>
                                    <p:animEffect filter="box(out)" transition="in">
                                      <p:cBhvr>
                                        <p:cTn id="29" dur="1000"/>
                                        <p:tgtEl>
                                          <p:spTgt spid="139"/>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6" fill="hold">
                                  <p:stCondLst>
                                    <p:cond delay="0"/>
                                  </p:stCondLst>
                                  <p:iterate type="lt" backwards="0">
                                    <p:tmAbs val="100"/>
                                  </p:iterate>
                                  <p:childTnLst>
                                    <p:set>
                                      <p:cBhvr>
                                        <p:cTn id="33" fill="hold"/>
                                        <p:tgtEl>
                                          <p:spTgt spid="140">
                                            <p:bg/>
                                          </p:spTgt>
                                        </p:tgtEl>
                                        <p:attrNameLst>
                                          <p:attrName>style.visibility</p:attrName>
                                        </p:attrNameLst>
                                      </p:cBhvr>
                                      <p:to>
                                        <p:strVal val="visible"/>
                                      </p:to>
                                    </p:set>
                                  </p:childTnLst>
                                </p:cTn>
                              </p:par>
                              <p:par>
                                <p:cTn id="34" presetClass="entr" nodeType="withEffect" presetSubtype="0" presetID="1" grpId="6" fill="hold">
                                  <p:stCondLst>
                                    <p:cond delay="0"/>
                                  </p:stCondLst>
                                  <p:iterate type="lt" backwards="0">
                                    <p:tmAbs val="100"/>
                                  </p:iterate>
                                  <p:childTnLst>
                                    <p:set>
                                      <p:cBhvr>
                                        <p:cTn id="35" fill="hold"/>
                                        <p:tgtEl>
                                          <p:spTgt spid="140">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32" presetID="4" grpId="7" fill="hold">
                                  <p:stCondLst>
                                    <p:cond delay="0"/>
                                  </p:stCondLst>
                                  <p:iterate type="el" backwards="0">
                                    <p:tmAbs val="0"/>
                                  </p:iterate>
                                  <p:childTnLst>
                                    <p:set>
                                      <p:cBhvr>
                                        <p:cTn id="39" fill="hold"/>
                                        <p:tgtEl>
                                          <p:spTgt spid="141"/>
                                        </p:tgtEl>
                                        <p:attrNameLst>
                                          <p:attrName>style.visibility</p:attrName>
                                        </p:attrNameLst>
                                      </p:cBhvr>
                                      <p:to>
                                        <p:strVal val="visible"/>
                                      </p:to>
                                    </p:set>
                                    <p:animEffect filter="box(out)" transition="in">
                                      <p:cBhvr>
                                        <p:cTn id="40" dur="1000"/>
                                        <p:tgtEl>
                                          <p:spTgt spid="141"/>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8" fill="hold">
                                  <p:stCondLst>
                                    <p:cond delay="0"/>
                                  </p:stCondLst>
                                  <p:iterate type="lt" backwards="0">
                                    <p:tmAbs val="100"/>
                                  </p:iterate>
                                  <p:childTnLst>
                                    <p:set>
                                      <p:cBhvr>
                                        <p:cTn id="44" fill="hold"/>
                                        <p:tgtEl>
                                          <p:spTgt spid="142">
                                            <p:bg/>
                                          </p:spTgt>
                                        </p:tgtEl>
                                        <p:attrNameLst>
                                          <p:attrName>style.visibility</p:attrName>
                                        </p:attrNameLst>
                                      </p:cBhvr>
                                      <p:to>
                                        <p:strVal val="visible"/>
                                      </p:to>
                                    </p:set>
                                  </p:childTnLst>
                                </p:cTn>
                              </p:par>
                              <p:par>
                                <p:cTn id="45" presetClass="entr" nodeType="withEffect" presetSubtype="0" presetID="1" grpId="8" fill="hold">
                                  <p:stCondLst>
                                    <p:cond delay="0"/>
                                  </p:stCondLst>
                                  <p:iterate type="lt" backwards="0">
                                    <p:tmAbs val="100"/>
                                  </p:iterate>
                                  <p:childTnLst>
                                    <p:set>
                                      <p:cBhvr>
                                        <p:cTn id="46" fill="hold"/>
                                        <p:tgtEl>
                                          <p:spTgt spid="14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32" presetID="4" grpId="9" fill="hold">
                                  <p:stCondLst>
                                    <p:cond delay="0"/>
                                  </p:stCondLst>
                                  <p:iterate type="el" backwards="0">
                                    <p:tmAbs val="0"/>
                                  </p:iterate>
                                  <p:childTnLst>
                                    <p:set>
                                      <p:cBhvr>
                                        <p:cTn id="50" fill="hold"/>
                                        <p:tgtEl>
                                          <p:spTgt spid="143"/>
                                        </p:tgtEl>
                                        <p:attrNameLst>
                                          <p:attrName>style.visibility</p:attrName>
                                        </p:attrNameLst>
                                      </p:cBhvr>
                                      <p:to>
                                        <p:strVal val="visible"/>
                                      </p:to>
                                    </p:set>
                                    <p:animEffect filter="box(out)" transition="in">
                                      <p:cBhvr>
                                        <p:cTn id="51"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4" grpId="1"/>
      <p:bldP build="p" bldLvl="5" animBg="1" rev="0" advAuto="0" spid="138" grpId="4"/>
      <p:bldP build="p" bldLvl="5" animBg="1" rev="0" advAuto="0" spid="136" grpId="2"/>
      <p:bldP build="whole" bldLvl="1" animBg="1" rev="0" advAuto="0" spid="143" grpId="9"/>
      <p:bldP build="whole" bldLvl="1" animBg="1" rev="0" advAuto="0" spid="141" grpId="7"/>
      <p:bldP build="p" bldLvl="5" animBg="1" rev="0" advAuto="0" spid="140" grpId="6"/>
      <p:bldP build="whole" bldLvl="1" animBg="1" rev="0" advAuto="0" spid="137" grpId="3"/>
      <p:bldP build="whole" bldLvl="1" animBg="1" rev="0" advAuto="0" spid="139" grpId="5"/>
      <p:bldP build="p" bldLvl="5" animBg="1" rev="0" advAuto="0" spid="142" grpId="8"/>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images.jpg"/>
          <p:cNvPicPr>
            <a:picLocks noChangeAspect="1"/>
          </p:cNvPicPr>
          <p:nvPr>
            <p:ph type="pic" idx="13"/>
          </p:nvPr>
        </p:nvPicPr>
        <p:blipFill>
          <a:blip r:embed="rId2">
            <a:extLst/>
          </a:blip>
          <a:srcRect l="104" t="0" r="104" b="0"/>
          <a:stretch>
            <a:fillRect/>
          </a:stretch>
        </p:blipFill>
        <p:spPr>
          <a:xfrm>
            <a:off x="1428705" y="6035648"/>
            <a:ext cx="21526649" cy="7008012"/>
          </a:xfrm>
          <a:prstGeom prst="rect">
            <a:avLst/>
          </a:prstGeom>
        </p:spPr>
      </p:pic>
      <p:sp>
        <p:nvSpPr>
          <p:cNvPr id="146" name="Shape 146"/>
          <p:cNvSpPr/>
          <p:nvPr>
            <p:ph type="title"/>
          </p:nvPr>
        </p:nvSpPr>
        <p:spPr>
          <a:xfrm>
            <a:off x="5569401" y="670097"/>
            <a:ext cx="13245198" cy="1659775"/>
          </a:xfrm>
          <a:prstGeom prst="rect">
            <a:avLst/>
          </a:prstGeom>
        </p:spPr>
        <p:txBody>
          <a:bodyPr/>
          <a:lstStyle/>
          <a:p>
            <a:pPr/>
            <a:r>
              <a:t>VIAGGIARE IN GRUPPO</a:t>
            </a:r>
          </a:p>
        </p:txBody>
      </p:sp>
      <p:sp>
        <p:nvSpPr>
          <p:cNvPr id="147" name="Shape 147"/>
          <p:cNvSpPr/>
          <p:nvPr>
            <p:ph type="body" sz="quarter" idx="1"/>
          </p:nvPr>
        </p:nvSpPr>
        <p:spPr>
          <a:xfrm>
            <a:off x="1518396" y="2742443"/>
            <a:ext cx="21347207" cy="712931"/>
          </a:xfrm>
          <a:prstGeom prst="rect">
            <a:avLst/>
          </a:prstGeom>
        </p:spPr>
        <p:txBody>
          <a:bodyPr/>
          <a:lstStyle>
            <a:lvl1pPr algn="l" defTabSz="759459">
              <a:defRPr sz="4048"/>
            </a:lvl1pPr>
          </a:lstStyle>
          <a:p>
            <a:pPr/>
            <a:r>
              <a:t>Si viaggia a “lisca di pesce”</a:t>
            </a:r>
          </a:p>
        </p:txBody>
      </p:sp>
      <p:sp>
        <p:nvSpPr>
          <p:cNvPr id="148" name="Shape 148"/>
          <p:cNvSpPr/>
          <p:nvPr/>
        </p:nvSpPr>
        <p:spPr>
          <a:xfrm>
            <a:off x="1518397" y="3442638"/>
            <a:ext cx="21347207" cy="7129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759459">
              <a:defRPr sz="4048"/>
            </a:lvl1pPr>
          </a:lstStyle>
          <a:p>
            <a:pPr/>
            <a:r>
              <a:t>Mantenere le distanze</a:t>
            </a:r>
          </a:p>
        </p:txBody>
      </p:sp>
      <p:sp>
        <p:nvSpPr>
          <p:cNvPr id="149" name="Shape 149"/>
          <p:cNvSpPr/>
          <p:nvPr/>
        </p:nvSpPr>
        <p:spPr>
          <a:xfrm>
            <a:off x="1518397" y="4168301"/>
            <a:ext cx="21347207" cy="7129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759459">
              <a:defRPr sz="4048"/>
            </a:lvl1pPr>
          </a:lstStyle>
          <a:p>
            <a:pPr/>
            <a:r>
              <a:t>Mai cambiare posizione (lateralmente) ad eccezione per far passare i seafty!</a:t>
            </a:r>
          </a:p>
        </p:txBody>
      </p:sp>
      <p:sp>
        <p:nvSpPr>
          <p:cNvPr id="150" name="Shape 150"/>
          <p:cNvSpPr/>
          <p:nvPr/>
        </p:nvSpPr>
        <p:spPr>
          <a:xfrm>
            <a:off x="3341532" y="8258846"/>
            <a:ext cx="18675096" cy="9034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20"/>
                </a:moveTo>
                <a:lnTo>
                  <a:pt x="18067" y="21600"/>
                </a:lnTo>
                <a:lnTo>
                  <a:pt x="14427" y="920"/>
                </a:lnTo>
                <a:lnTo>
                  <a:pt x="10755" y="21197"/>
                </a:lnTo>
                <a:lnTo>
                  <a:pt x="7168" y="0"/>
                </a:lnTo>
                <a:lnTo>
                  <a:pt x="3631" y="21548"/>
                </a:lnTo>
                <a:lnTo>
                  <a:pt x="0" y="1737"/>
                </a:lnTo>
              </a:path>
            </a:pathLst>
          </a:custGeom>
          <a:ln w="25400">
            <a:solidFill>
              <a:srgbClr val="000000"/>
            </a:solidFill>
            <a:miter lim="400000"/>
          </a:ln>
        </p:spPr>
        <p:txBody>
          <a:bodyPr lIns="50800" tIns="50800" rIns="50800" bIns="50800" anchor="ctr"/>
          <a:lstStyle/>
          <a:p>
            <a:pPr>
              <a:defRPr sz="3200"/>
            </a:pPr>
          </a:p>
        </p:txBody>
      </p:sp>
      <p:grpSp>
        <p:nvGrpSpPr>
          <p:cNvPr id="156" name="Group 156"/>
          <p:cNvGrpSpPr/>
          <p:nvPr/>
        </p:nvGrpSpPr>
        <p:grpSpPr>
          <a:xfrm>
            <a:off x="9513575" y="5597792"/>
            <a:ext cx="6379848" cy="3087692"/>
            <a:chOff x="0" y="0"/>
            <a:chExt cx="6379846" cy="3087691"/>
          </a:xfrm>
        </p:grpSpPr>
        <p:grpSp>
          <p:nvGrpSpPr>
            <p:cNvPr id="153" name="Group 153"/>
            <p:cNvGrpSpPr/>
            <p:nvPr/>
          </p:nvGrpSpPr>
          <p:grpSpPr>
            <a:xfrm>
              <a:off x="0" y="1039682"/>
              <a:ext cx="6379847" cy="2048010"/>
              <a:chOff x="0" y="0"/>
              <a:chExt cx="6379846" cy="2048008"/>
            </a:xfrm>
          </p:grpSpPr>
          <p:sp>
            <p:nvSpPr>
              <p:cNvPr id="151" name="Shape 151"/>
              <p:cNvSpPr/>
              <p:nvPr/>
            </p:nvSpPr>
            <p:spPr>
              <a:xfrm>
                <a:off x="0" y="0"/>
                <a:ext cx="6379847" cy="1312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346"/>
                    </a:moveTo>
                    <a:lnTo>
                      <a:pt x="0" y="0"/>
                    </a:lnTo>
                    <a:lnTo>
                      <a:pt x="21600" y="0"/>
                    </a:lnTo>
                    <a:lnTo>
                      <a:pt x="21600" y="21600"/>
                    </a:lnTo>
                  </a:path>
                </a:pathLst>
              </a:custGeom>
              <a:noFill/>
              <a:ln w="25400" cap="flat">
                <a:solidFill>
                  <a:srgbClr val="000000"/>
                </a:solidFill>
                <a:prstDash val="solid"/>
                <a:miter lim="400000"/>
              </a:ln>
              <a:effectLst/>
            </p:spPr>
            <p:txBody>
              <a:bodyPr wrap="square" lIns="50800" tIns="50800" rIns="50800" bIns="50800" numCol="1" anchor="ctr">
                <a:noAutofit/>
              </a:bodyPr>
              <a:lstStyle/>
              <a:p>
                <a:pPr>
                  <a:defRPr sz="3200"/>
                </a:pPr>
              </a:p>
            </p:txBody>
          </p:sp>
          <p:sp>
            <p:nvSpPr>
              <p:cNvPr id="152" name="Shape 152"/>
              <p:cNvSpPr/>
              <p:nvPr/>
            </p:nvSpPr>
            <p:spPr>
              <a:xfrm>
                <a:off x="3136074" y="732315"/>
                <a:ext cx="3059095" cy="13156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lnTo>
                      <a:pt x="21600" y="8370"/>
                    </a:lnTo>
                  </a:path>
                </a:pathLst>
              </a:custGeom>
              <a:noFill/>
              <a:ln w="25400" cap="flat">
                <a:solidFill>
                  <a:srgbClr val="000000"/>
                </a:solidFill>
                <a:prstDash val="solid"/>
                <a:miter lim="400000"/>
              </a:ln>
              <a:effectLst/>
            </p:spPr>
            <p:txBody>
              <a:bodyPr wrap="square" lIns="50800" tIns="50800" rIns="50800" bIns="50800" numCol="1" anchor="ctr">
                <a:noAutofit/>
              </a:bodyPr>
              <a:lstStyle/>
              <a:p>
                <a:pPr>
                  <a:defRPr sz="3200"/>
                </a:pPr>
              </a:p>
            </p:txBody>
          </p:sp>
        </p:grpSp>
        <p:sp>
          <p:nvSpPr>
            <p:cNvPr id="154" name="Shape 154"/>
            <p:cNvSpPr/>
            <p:nvPr/>
          </p:nvSpPr>
          <p:spPr>
            <a:xfrm>
              <a:off x="1714196" y="-1"/>
              <a:ext cx="2902586"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 secondi</a:t>
              </a:r>
            </a:p>
          </p:txBody>
        </p:sp>
        <p:sp>
          <p:nvSpPr>
            <p:cNvPr id="155" name="Shape 155"/>
            <p:cNvSpPr/>
            <p:nvPr/>
          </p:nvSpPr>
          <p:spPr>
            <a:xfrm>
              <a:off x="3084786" y="993507"/>
              <a:ext cx="3114676"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 secondo</a:t>
              </a:r>
            </a:p>
          </p:txBody>
        </p:sp>
      </p:grpSp>
      <p:grpSp>
        <p:nvGrpSpPr>
          <p:cNvPr id="165" name="Group 165"/>
          <p:cNvGrpSpPr/>
          <p:nvPr/>
        </p:nvGrpSpPr>
        <p:grpSpPr>
          <a:xfrm>
            <a:off x="6177817" y="6440857"/>
            <a:ext cx="12914514" cy="6197601"/>
            <a:chOff x="-176366" y="0"/>
            <a:chExt cx="12914512" cy="6197600"/>
          </a:xfrm>
        </p:grpSpPr>
        <p:grpSp>
          <p:nvGrpSpPr>
            <p:cNvPr id="163" name="Group 163"/>
            <p:cNvGrpSpPr/>
            <p:nvPr/>
          </p:nvGrpSpPr>
          <p:grpSpPr>
            <a:xfrm>
              <a:off x="-176368" y="1427000"/>
              <a:ext cx="12914514" cy="1330164"/>
              <a:chOff x="-176367" y="-38099"/>
              <a:chExt cx="12914512" cy="1330162"/>
            </a:xfrm>
          </p:grpSpPr>
          <p:pic>
            <p:nvPicPr>
              <p:cNvPr id="157" name=""/>
              <p:cNvPicPr>
                <a:picLocks noChangeAspect="0"/>
              </p:cNvPicPr>
              <p:nvPr/>
            </p:nvPicPr>
            <p:blipFill>
              <a:blip r:embed="rId3">
                <a:extLst/>
              </a:blip>
              <a:stretch>
                <a:fillRect/>
              </a:stretch>
            </p:blipFill>
            <p:spPr>
              <a:xfrm rot="16200000">
                <a:off x="-665332" y="450864"/>
                <a:ext cx="1330164" cy="352235"/>
              </a:xfrm>
              <a:prstGeom prst="rect">
                <a:avLst/>
              </a:prstGeom>
              <a:effectLst/>
            </p:spPr>
          </p:pic>
          <p:pic>
            <p:nvPicPr>
              <p:cNvPr id="159" name=""/>
              <p:cNvPicPr>
                <a:picLocks noChangeAspect="0"/>
              </p:cNvPicPr>
              <p:nvPr/>
            </p:nvPicPr>
            <p:blipFill>
              <a:blip r:embed="rId3">
                <a:extLst/>
              </a:blip>
              <a:stretch>
                <a:fillRect/>
              </a:stretch>
            </p:blipFill>
            <p:spPr>
              <a:xfrm rot="16200000">
                <a:off x="5540038" y="450864"/>
                <a:ext cx="1330164" cy="352235"/>
              </a:xfrm>
              <a:prstGeom prst="rect">
                <a:avLst/>
              </a:prstGeom>
              <a:effectLst/>
            </p:spPr>
          </p:pic>
          <p:pic>
            <p:nvPicPr>
              <p:cNvPr id="161" name=""/>
              <p:cNvPicPr>
                <a:picLocks noChangeAspect="0"/>
              </p:cNvPicPr>
              <p:nvPr/>
            </p:nvPicPr>
            <p:blipFill>
              <a:blip r:embed="rId3">
                <a:extLst/>
              </a:blip>
              <a:stretch>
                <a:fillRect/>
              </a:stretch>
            </p:blipFill>
            <p:spPr>
              <a:xfrm rot="16200000">
                <a:off x="11896947" y="450864"/>
                <a:ext cx="1330164" cy="352235"/>
              </a:xfrm>
              <a:prstGeom prst="rect">
                <a:avLst/>
              </a:prstGeom>
              <a:effectLst/>
            </p:spPr>
          </p:pic>
        </p:grpSp>
        <p:sp>
          <p:nvSpPr>
            <p:cNvPr id="164" name="Shape 164"/>
            <p:cNvSpPr/>
            <p:nvPr/>
          </p:nvSpPr>
          <p:spPr>
            <a:xfrm>
              <a:off x="4254918" y="-1"/>
              <a:ext cx="3701954" cy="6197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0000">
                  <a:solidFill>
                    <a:srgbClr val="FF2600"/>
                  </a:solidFill>
                </a:defRPr>
              </a:lvl1pPr>
            </a:lstStyle>
            <a:p>
              <a:pPr/>
              <a:r>
                <a:t>X</a:t>
              </a:r>
            </a:p>
          </p:txBody>
        </p:sp>
      </p:grpSp>
      <p:sp>
        <p:nvSpPr>
          <p:cNvPr id="166" name="Shape 166"/>
          <p:cNvSpPr/>
          <p:nvPr/>
        </p:nvSpPr>
        <p:spPr>
          <a:xfrm>
            <a:off x="1518397" y="4893964"/>
            <a:ext cx="21347207" cy="7129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759459">
              <a:defRPr sz="4048"/>
            </a:lvl1pPr>
          </a:lstStyle>
          <a:p>
            <a:pPr/>
            <a:r>
              <a:t>Se dovesse crearsi un buco avanza la moto subito dopo nella stessa corsia</a:t>
            </a:r>
          </a:p>
        </p:txBody>
      </p:sp>
      <p:grpSp>
        <p:nvGrpSpPr>
          <p:cNvPr id="176" name="Group 176"/>
          <p:cNvGrpSpPr/>
          <p:nvPr/>
        </p:nvGrpSpPr>
        <p:grpSpPr>
          <a:xfrm>
            <a:off x="6551484" y="8146159"/>
            <a:ext cx="11385329" cy="6294188"/>
            <a:chOff x="-38099" y="-96586"/>
            <a:chExt cx="11385327" cy="6294186"/>
          </a:xfrm>
        </p:grpSpPr>
        <p:grpSp>
          <p:nvGrpSpPr>
            <p:cNvPr id="173" name="Group 173"/>
            <p:cNvGrpSpPr/>
            <p:nvPr/>
          </p:nvGrpSpPr>
          <p:grpSpPr>
            <a:xfrm>
              <a:off x="-38100" y="-96587"/>
              <a:ext cx="11385328" cy="1124473"/>
              <a:chOff x="-38099" y="-175866"/>
              <a:chExt cx="11385327" cy="1124472"/>
            </a:xfrm>
          </p:grpSpPr>
          <p:pic>
            <p:nvPicPr>
              <p:cNvPr id="167" name=""/>
              <p:cNvPicPr>
                <a:picLocks noChangeAspect="0"/>
              </p:cNvPicPr>
              <p:nvPr/>
            </p:nvPicPr>
            <p:blipFill>
              <a:blip r:embed="rId4">
                <a:extLst/>
              </a:blip>
              <a:stretch>
                <a:fillRect/>
              </a:stretch>
            </p:blipFill>
            <p:spPr>
              <a:xfrm rot="10800000">
                <a:off x="6274602" y="596371"/>
                <a:ext cx="5072626" cy="352235"/>
              </a:xfrm>
              <a:prstGeom prst="rect">
                <a:avLst/>
              </a:prstGeom>
              <a:effectLst/>
            </p:spPr>
          </p:pic>
          <p:pic>
            <p:nvPicPr>
              <p:cNvPr id="169" name=""/>
              <p:cNvPicPr>
                <a:picLocks noChangeAspect="0"/>
              </p:cNvPicPr>
              <p:nvPr/>
            </p:nvPicPr>
            <p:blipFill>
              <a:blip r:embed="rId5">
                <a:extLst/>
              </a:blip>
              <a:stretch>
                <a:fillRect/>
              </a:stretch>
            </p:blipFill>
            <p:spPr>
              <a:xfrm rot="10800000">
                <a:off x="-38100" y="596371"/>
                <a:ext cx="4679192" cy="352235"/>
              </a:xfrm>
              <a:prstGeom prst="rect">
                <a:avLst/>
              </a:prstGeom>
              <a:effectLst/>
            </p:spPr>
          </p:pic>
          <p:pic>
            <p:nvPicPr>
              <p:cNvPr id="171" name=""/>
              <p:cNvPicPr>
                <a:picLocks noChangeAspect="0"/>
              </p:cNvPicPr>
              <p:nvPr/>
            </p:nvPicPr>
            <p:blipFill>
              <a:blip r:embed="rId6">
                <a:extLst/>
              </a:blip>
              <a:stretch>
                <a:fillRect/>
              </a:stretch>
            </p:blipFill>
            <p:spPr>
              <a:xfrm rot="10800000">
                <a:off x="3045243" y="-175867"/>
                <a:ext cx="5072626" cy="352235"/>
              </a:xfrm>
              <a:prstGeom prst="rect">
                <a:avLst/>
              </a:prstGeom>
              <a:effectLst/>
            </p:spPr>
          </p:pic>
        </p:grpSp>
        <p:sp>
          <p:nvSpPr>
            <p:cNvPr id="174" name="Shape 174"/>
            <p:cNvSpPr/>
            <p:nvPr/>
          </p:nvSpPr>
          <p:spPr>
            <a:xfrm>
              <a:off x="1480291" y="-1"/>
              <a:ext cx="8348545" cy="6197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0000">
                  <a:solidFill>
                    <a:srgbClr val="00F900"/>
                  </a:solidFill>
                </a:defRPr>
              </a:lvl1pPr>
            </a:lstStyle>
            <a:p>
              <a:pPr/>
              <a:r>
                <a:t>OK</a:t>
              </a:r>
            </a:p>
          </p:txBody>
        </p:sp>
        <p:sp>
          <p:nvSpPr>
            <p:cNvPr id="175" name="Shape 175"/>
            <p:cNvSpPr/>
            <p:nvPr/>
          </p:nvSpPr>
          <p:spPr>
            <a:xfrm>
              <a:off x="4844833" y="148333"/>
              <a:ext cx="1515165" cy="1515165"/>
            </a:xfrm>
            <a:prstGeom prst="ellipse">
              <a:avLst/>
            </a:prstGeom>
            <a:gradFill flip="none" rotWithShape="1">
              <a:gsLst>
                <a:gs pos="0">
                  <a:srgbClr val="FBFBFB"/>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3200"/>
              </a:pP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145"/>
                                        </p:tgtEl>
                                        <p:attrNameLst>
                                          <p:attrName>style.visibility</p:attrName>
                                        </p:attrNameLst>
                                      </p:cBhvr>
                                      <p:to>
                                        <p:strVal val="visible"/>
                                      </p:to>
                                    </p:set>
                                    <p:animEffect filter="box(out)" transition="in">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lt" backwards="0">
                                    <p:tmAbs val="100"/>
                                  </p:iterate>
                                  <p:childTnLst>
                                    <p:set>
                                      <p:cBhvr>
                                        <p:cTn id="11" fill="hold"/>
                                        <p:tgtEl>
                                          <p:spTgt spid="147">
                                            <p:bg/>
                                          </p:spTgt>
                                        </p:tgtEl>
                                        <p:attrNameLst>
                                          <p:attrName>style.visibility</p:attrName>
                                        </p:attrNameLst>
                                      </p:cBhvr>
                                      <p:to>
                                        <p:strVal val="visible"/>
                                      </p:to>
                                    </p:set>
                                  </p:childTnLst>
                                </p:cTn>
                              </p:par>
                              <p:par>
                                <p:cTn id="12" presetClass="entr" nodeType="withEffect" presetSubtype="0" presetID="1" grpId="2" fill="hold">
                                  <p:stCondLst>
                                    <p:cond delay="0"/>
                                  </p:stCondLst>
                                  <p:iterate type="lt" backwards="0">
                                    <p:tmAbs val="100"/>
                                  </p:iterate>
                                  <p:childTnLst>
                                    <p:set>
                                      <p:cBhvr>
                                        <p:cTn id="13" fill="hold"/>
                                        <p:tgtEl>
                                          <p:spTgt spid="14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32" presetID="4" grpId="3" fill="hold">
                                  <p:stCondLst>
                                    <p:cond delay="0"/>
                                  </p:stCondLst>
                                  <p:iterate type="el" backwards="0">
                                    <p:tmAbs val="0"/>
                                  </p:iterate>
                                  <p:childTnLst>
                                    <p:set>
                                      <p:cBhvr>
                                        <p:cTn id="17" fill="hold"/>
                                        <p:tgtEl>
                                          <p:spTgt spid="150"/>
                                        </p:tgtEl>
                                        <p:attrNameLst>
                                          <p:attrName>style.visibility</p:attrName>
                                        </p:attrNameLst>
                                      </p:cBhvr>
                                      <p:to>
                                        <p:strVal val="visible"/>
                                      </p:to>
                                    </p:set>
                                    <p:animEffect filter="box(out)" transition="in">
                                      <p:cBhvr>
                                        <p:cTn id="18" dur="1000"/>
                                        <p:tgtEl>
                                          <p:spTgt spid="150"/>
                                        </p:tgtEl>
                                      </p:cBhvr>
                                    </p:animEffect>
                                  </p:childTnLst>
                                </p:cTn>
                              </p:par>
                            </p:childTnLst>
                          </p:cTn>
                        </p:par>
                      </p:childTnLst>
                    </p:cTn>
                  </p:par>
                  <p:par>
                    <p:cTn id="19" fill="hold">
                      <p:stCondLst>
                        <p:cond delay="indefinite"/>
                      </p:stCondLst>
                      <p:childTnLst>
                        <p:par>
                          <p:cTn id="20" fill="hold">
                            <p:stCondLst>
                              <p:cond delay="0"/>
                            </p:stCondLst>
                            <p:childTnLst>
                              <p:par>
                                <p:cTn id="21" presetClass="exit" nodeType="clickEffect" presetSubtype="0" presetID="1" grpId="4" fill="hold">
                                  <p:stCondLst>
                                    <p:cond delay="0"/>
                                  </p:stCondLst>
                                  <p:iterate type="el" backwards="0">
                                    <p:tmAbs val="0"/>
                                  </p:iterate>
                                  <p:childTnLst>
                                    <p:set>
                                      <p:cBhvr>
                                        <p:cTn id="22" fill="hold">
                                          <p:stCondLst>
                                            <p:cond delay="0"/>
                                          </p:stCondLst>
                                        </p:cTn>
                                        <p:tgtEl>
                                          <p:spTgt spid="1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5" fill="hold">
                                  <p:stCondLst>
                                    <p:cond delay="0"/>
                                  </p:stCondLst>
                                  <p:iterate type="lt" backwards="0">
                                    <p:tmAbs val="100"/>
                                  </p:iterate>
                                  <p:childTnLst>
                                    <p:set>
                                      <p:cBhvr>
                                        <p:cTn id="26" fill="hold"/>
                                        <p:tgtEl>
                                          <p:spTgt spid="148">
                                            <p:bg/>
                                          </p:spTgt>
                                        </p:tgtEl>
                                        <p:attrNameLst>
                                          <p:attrName>style.visibility</p:attrName>
                                        </p:attrNameLst>
                                      </p:cBhvr>
                                      <p:to>
                                        <p:strVal val="visible"/>
                                      </p:to>
                                    </p:set>
                                  </p:childTnLst>
                                </p:cTn>
                              </p:par>
                              <p:par>
                                <p:cTn id="27" presetClass="entr" nodeType="withEffect" presetSubtype="0" presetID="1" grpId="5" fill="hold">
                                  <p:stCondLst>
                                    <p:cond delay="0"/>
                                  </p:stCondLst>
                                  <p:iterate type="lt" backwards="0">
                                    <p:tmAbs val="100"/>
                                  </p:iterate>
                                  <p:childTnLst>
                                    <p:set>
                                      <p:cBhvr>
                                        <p:cTn id="28" fill="hold"/>
                                        <p:tgtEl>
                                          <p:spTgt spid="14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32" presetID="4" grpId="6" fill="hold">
                                  <p:stCondLst>
                                    <p:cond delay="0"/>
                                  </p:stCondLst>
                                  <p:iterate type="el" backwards="0">
                                    <p:tmAbs val="0"/>
                                  </p:iterate>
                                  <p:childTnLst>
                                    <p:set>
                                      <p:cBhvr>
                                        <p:cTn id="32" fill="hold"/>
                                        <p:tgtEl>
                                          <p:spTgt spid="156"/>
                                        </p:tgtEl>
                                        <p:attrNameLst>
                                          <p:attrName>style.visibility</p:attrName>
                                        </p:attrNameLst>
                                      </p:cBhvr>
                                      <p:to>
                                        <p:strVal val="visible"/>
                                      </p:to>
                                    </p:set>
                                    <p:animEffect filter="box(out)" transition="in">
                                      <p:cBhvr>
                                        <p:cTn id="33" dur="1000"/>
                                        <p:tgtEl>
                                          <p:spTgt spid="156"/>
                                        </p:tgtEl>
                                      </p:cBhvr>
                                    </p:animEffect>
                                  </p:childTnLst>
                                </p:cTn>
                              </p:par>
                            </p:childTnLst>
                          </p:cTn>
                        </p:par>
                      </p:childTnLst>
                    </p:cTn>
                  </p:par>
                  <p:par>
                    <p:cTn id="34" fill="hold">
                      <p:stCondLst>
                        <p:cond delay="indefinite"/>
                      </p:stCondLst>
                      <p:childTnLst>
                        <p:par>
                          <p:cTn id="35" fill="hold">
                            <p:stCondLst>
                              <p:cond delay="0"/>
                            </p:stCondLst>
                            <p:childTnLst>
                              <p:par>
                                <p:cTn id="36" presetClass="exit" nodeType="clickEffect" presetSubtype="0" presetID="1" grpId="7" fill="hold">
                                  <p:stCondLst>
                                    <p:cond delay="0"/>
                                  </p:stCondLst>
                                  <p:iterate type="el" backwards="0">
                                    <p:tmAbs val="0"/>
                                  </p:iterate>
                                  <p:childTnLst>
                                    <p:set>
                                      <p:cBhvr>
                                        <p:cTn id="37" fill="hold">
                                          <p:stCondLst>
                                            <p:cond delay="0"/>
                                          </p:stCondLst>
                                        </p:cTn>
                                        <p:tgtEl>
                                          <p:spTgt spid="1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8" fill="hold">
                                  <p:stCondLst>
                                    <p:cond delay="0"/>
                                  </p:stCondLst>
                                  <p:iterate type="lt" backwards="0">
                                    <p:tmAbs val="100"/>
                                  </p:iterate>
                                  <p:childTnLst>
                                    <p:set>
                                      <p:cBhvr>
                                        <p:cTn id="41" fill="hold"/>
                                        <p:tgtEl>
                                          <p:spTgt spid="149">
                                            <p:bg/>
                                          </p:spTgt>
                                        </p:tgtEl>
                                        <p:attrNameLst>
                                          <p:attrName>style.visibility</p:attrName>
                                        </p:attrNameLst>
                                      </p:cBhvr>
                                      <p:to>
                                        <p:strVal val="visible"/>
                                      </p:to>
                                    </p:set>
                                  </p:childTnLst>
                                </p:cTn>
                              </p:par>
                              <p:par>
                                <p:cTn id="42" presetClass="entr" nodeType="withEffect" presetSubtype="0" presetID="1" grpId="8" fill="hold">
                                  <p:stCondLst>
                                    <p:cond delay="0"/>
                                  </p:stCondLst>
                                  <p:iterate type="lt" backwards="0">
                                    <p:tmAbs val="100"/>
                                  </p:iterate>
                                  <p:childTnLst>
                                    <p:set>
                                      <p:cBhvr>
                                        <p:cTn id="43" fill="hold"/>
                                        <p:tgtEl>
                                          <p:spTgt spid="149">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32" presetID="4" grpId="9" fill="hold">
                                  <p:stCondLst>
                                    <p:cond delay="0"/>
                                  </p:stCondLst>
                                  <p:iterate type="el" backwards="0">
                                    <p:tmAbs val="0"/>
                                  </p:iterate>
                                  <p:childTnLst>
                                    <p:set>
                                      <p:cBhvr>
                                        <p:cTn id="47" fill="hold"/>
                                        <p:tgtEl>
                                          <p:spTgt spid="165"/>
                                        </p:tgtEl>
                                        <p:attrNameLst>
                                          <p:attrName>style.visibility</p:attrName>
                                        </p:attrNameLst>
                                      </p:cBhvr>
                                      <p:to>
                                        <p:strVal val="visible"/>
                                      </p:to>
                                    </p:set>
                                    <p:animEffect filter="box(out)" transition="in">
                                      <p:cBhvr>
                                        <p:cTn id="48" dur="1000"/>
                                        <p:tgtEl>
                                          <p:spTgt spid="165"/>
                                        </p:tgtEl>
                                      </p:cBhvr>
                                    </p:animEffect>
                                  </p:childTnLst>
                                </p:cTn>
                              </p:par>
                            </p:childTnLst>
                          </p:cTn>
                        </p:par>
                      </p:childTnLst>
                    </p:cTn>
                  </p:par>
                  <p:par>
                    <p:cTn id="49" fill="hold">
                      <p:stCondLst>
                        <p:cond delay="indefinite"/>
                      </p:stCondLst>
                      <p:childTnLst>
                        <p:par>
                          <p:cTn id="50" fill="hold">
                            <p:stCondLst>
                              <p:cond delay="0"/>
                            </p:stCondLst>
                            <p:childTnLst>
                              <p:par>
                                <p:cTn id="51" presetClass="exit" nodeType="clickEffect" presetSubtype="0" presetID="1" grpId="10" fill="hold">
                                  <p:stCondLst>
                                    <p:cond delay="0"/>
                                  </p:stCondLst>
                                  <p:iterate type="el" backwards="0">
                                    <p:tmAbs val="0"/>
                                  </p:iterate>
                                  <p:childTnLst>
                                    <p:set>
                                      <p:cBhvr>
                                        <p:cTn id="52" fill="hold">
                                          <p:stCondLst>
                                            <p:cond delay="0"/>
                                          </p:stCondLst>
                                        </p:cTn>
                                        <p:tgtEl>
                                          <p:spTgt spid="16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11" fill="hold">
                                  <p:stCondLst>
                                    <p:cond delay="0"/>
                                  </p:stCondLst>
                                  <p:iterate type="lt" backwards="0">
                                    <p:tmAbs val="100"/>
                                  </p:iterate>
                                  <p:childTnLst>
                                    <p:set>
                                      <p:cBhvr>
                                        <p:cTn id="56" fill="hold"/>
                                        <p:tgtEl>
                                          <p:spTgt spid="166">
                                            <p:bg/>
                                          </p:spTgt>
                                        </p:tgtEl>
                                        <p:attrNameLst>
                                          <p:attrName>style.visibility</p:attrName>
                                        </p:attrNameLst>
                                      </p:cBhvr>
                                      <p:to>
                                        <p:strVal val="visible"/>
                                      </p:to>
                                    </p:set>
                                  </p:childTnLst>
                                </p:cTn>
                              </p:par>
                              <p:par>
                                <p:cTn id="57" presetClass="entr" nodeType="withEffect" presetSubtype="0" presetID="1" grpId="11" fill="hold">
                                  <p:stCondLst>
                                    <p:cond delay="0"/>
                                  </p:stCondLst>
                                  <p:iterate type="lt" backwards="0">
                                    <p:tmAbs val="100"/>
                                  </p:iterate>
                                  <p:childTnLst>
                                    <p:set>
                                      <p:cBhvr>
                                        <p:cTn id="58" fill="hold"/>
                                        <p:tgtEl>
                                          <p:spTgt spid="166">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32" presetID="4" grpId="12" fill="hold">
                                  <p:stCondLst>
                                    <p:cond delay="0"/>
                                  </p:stCondLst>
                                  <p:iterate type="el" backwards="0">
                                    <p:tmAbs val="0"/>
                                  </p:iterate>
                                  <p:childTnLst>
                                    <p:set>
                                      <p:cBhvr>
                                        <p:cTn id="62" fill="hold"/>
                                        <p:tgtEl>
                                          <p:spTgt spid="176"/>
                                        </p:tgtEl>
                                        <p:attrNameLst>
                                          <p:attrName>style.visibility</p:attrName>
                                        </p:attrNameLst>
                                      </p:cBhvr>
                                      <p:to>
                                        <p:strVal val="visible"/>
                                      </p:to>
                                    </p:set>
                                    <p:animEffect filter="box(out)" transition="in">
                                      <p:cBhvr>
                                        <p:cTn id="63" dur="1000"/>
                                        <p:tgtEl>
                                          <p:spTgt spid="176"/>
                                        </p:tgtEl>
                                      </p:cBhvr>
                                    </p:animEffect>
                                  </p:childTnLst>
                                </p:cTn>
                              </p:par>
                            </p:childTnLst>
                          </p:cTn>
                        </p:par>
                      </p:childTnLst>
                    </p:cTn>
                  </p:par>
                  <p:par>
                    <p:cTn id="64" fill="hold">
                      <p:stCondLst>
                        <p:cond delay="indefinite"/>
                      </p:stCondLst>
                      <p:childTnLst>
                        <p:par>
                          <p:cTn id="65" fill="hold">
                            <p:stCondLst>
                              <p:cond delay="0"/>
                            </p:stCondLst>
                            <p:childTnLst>
                              <p:par>
                                <p:cTn id="66" presetClass="exit" nodeType="clickEffect" presetSubtype="0" presetID="1" grpId="13" fill="hold">
                                  <p:stCondLst>
                                    <p:cond delay="0"/>
                                  </p:stCondLst>
                                  <p:iterate type="el" backwards="0">
                                    <p:tmAbs val="0"/>
                                  </p:iterate>
                                  <p:childTnLst>
                                    <p:set>
                                      <p:cBhvr>
                                        <p:cTn id="67" fill="hold">
                                          <p:stCondLst>
                                            <p:cond delay="0"/>
                                          </p:stCondLst>
                                        </p:cTn>
                                        <p:tgtEl>
                                          <p:spTgt spid="1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8" grpId="5"/>
      <p:bldP build="whole" bldLvl="1" animBg="1" rev="0" advAuto="0" spid="156" grpId="6"/>
      <p:bldP build="whole" bldLvl="1" animBg="1" rev="0" advAuto="0" spid="145" grpId="1"/>
      <p:bldP build="whole" bldLvl="1" animBg="1" rev="0" advAuto="0" spid="156" grpId="7"/>
      <p:bldP build="whole" bldLvl="1" animBg="1" rev="0" advAuto="0" spid="176" grpId="12"/>
      <p:bldP build="whole" bldLvl="1" animBg="1" rev="0" advAuto="0" spid="176" grpId="13"/>
      <p:bldP build="p" bldLvl="5" animBg="1" rev="0" advAuto="0" spid="149" grpId="8"/>
      <p:bldP build="whole" bldLvl="1" animBg="1" rev="0" advAuto="0" spid="165" grpId="9"/>
      <p:bldP build="whole" bldLvl="1" animBg="1" rev="0" advAuto="0" spid="165" grpId="10"/>
      <p:bldP build="p" bldLvl="5" animBg="1" rev="0" advAuto="0" spid="147" grpId="2"/>
      <p:bldP build="p" bldLvl="5" animBg="1" rev="0" advAuto="0" spid="166" grpId="11"/>
      <p:bldP build="whole" bldLvl="1" animBg="1" rev="0" advAuto="0" spid="150" grpId="3"/>
      <p:bldP build="whole" bldLvl="1" animBg="1" rev="0" advAuto="0" spid="150"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images.jpg"/>
          <p:cNvPicPr>
            <a:picLocks noChangeAspect="1"/>
          </p:cNvPicPr>
          <p:nvPr>
            <p:ph type="pic" idx="13"/>
          </p:nvPr>
        </p:nvPicPr>
        <p:blipFill>
          <a:blip r:embed="rId2">
            <a:extLst/>
          </a:blip>
          <a:srcRect l="104" t="0" r="104" b="0"/>
          <a:stretch>
            <a:fillRect/>
          </a:stretch>
        </p:blipFill>
        <p:spPr>
          <a:xfrm>
            <a:off x="1428705" y="6035648"/>
            <a:ext cx="21526649" cy="7008012"/>
          </a:xfrm>
          <a:prstGeom prst="rect">
            <a:avLst/>
          </a:prstGeom>
        </p:spPr>
      </p:pic>
      <p:sp>
        <p:nvSpPr>
          <p:cNvPr id="179" name="Shape 179"/>
          <p:cNvSpPr/>
          <p:nvPr>
            <p:ph type="title"/>
          </p:nvPr>
        </p:nvSpPr>
        <p:spPr>
          <a:xfrm>
            <a:off x="5569401" y="670097"/>
            <a:ext cx="13245198" cy="1659775"/>
          </a:xfrm>
          <a:prstGeom prst="rect">
            <a:avLst/>
          </a:prstGeom>
        </p:spPr>
        <p:txBody>
          <a:bodyPr/>
          <a:lstStyle/>
          <a:p>
            <a:pPr/>
            <a:r>
              <a:t>VIAGGIARE IN GRUPPO</a:t>
            </a:r>
          </a:p>
        </p:txBody>
      </p:sp>
      <p:sp>
        <p:nvSpPr>
          <p:cNvPr id="180" name="Shape 180"/>
          <p:cNvSpPr/>
          <p:nvPr>
            <p:ph type="body" sz="quarter" idx="1"/>
          </p:nvPr>
        </p:nvSpPr>
        <p:spPr>
          <a:xfrm>
            <a:off x="1518396" y="2742443"/>
            <a:ext cx="21347207" cy="712931"/>
          </a:xfrm>
          <a:prstGeom prst="rect">
            <a:avLst/>
          </a:prstGeom>
        </p:spPr>
        <p:txBody>
          <a:bodyPr/>
          <a:lstStyle/>
          <a:p>
            <a:pPr algn="l" defTabSz="742950">
              <a:defRPr sz="3959"/>
            </a:pPr>
            <a:r>
              <a:t>La </a:t>
            </a:r>
            <a:r>
              <a:rPr b="1">
                <a:latin typeface="Helvetica"/>
                <a:ea typeface="Helvetica"/>
                <a:cs typeface="Helvetica"/>
                <a:sym typeface="Helvetica"/>
              </a:rPr>
              <a:t>1° moto</a:t>
            </a:r>
            <a:r>
              <a:t> dopo i o il </a:t>
            </a:r>
            <a:r>
              <a:rPr>
                <a:solidFill>
                  <a:srgbClr val="FF9300"/>
                </a:solidFill>
              </a:rPr>
              <a:t>Seafty</a:t>
            </a:r>
            <a:r>
              <a:t> NON si sposta</a:t>
            </a:r>
          </a:p>
        </p:txBody>
      </p:sp>
      <p:sp>
        <p:nvSpPr>
          <p:cNvPr id="181" name="Shape 181"/>
          <p:cNvSpPr/>
          <p:nvPr/>
        </p:nvSpPr>
        <p:spPr>
          <a:xfrm>
            <a:off x="1518397" y="3442638"/>
            <a:ext cx="21347207" cy="7129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742950">
              <a:defRPr sz="3959"/>
            </a:pPr>
            <a:r>
              <a:t>Subito dopo i </a:t>
            </a:r>
            <a:r>
              <a:rPr>
                <a:solidFill>
                  <a:srgbClr val="FF9300"/>
                </a:solidFill>
              </a:rPr>
              <a:t>Seafty</a:t>
            </a:r>
            <a:r>
              <a:t> si posizionano i/le motociclisti/e più </a:t>
            </a:r>
            <a:r>
              <a:rPr b="1">
                <a:latin typeface="Helvetica"/>
                <a:ea typeface="Helvetica"/>
                <a:cs typeface="Helvetica"/>
                <a:sym typeface="Helvetica"/>
              </a:rPr>
              <a:t>insicure o alle prime esperienze</a:t>
            </a:r>
          </a:p>
        </p:txBody>
      </p:sp>
      <p:sp>
        <p:nvSpPr>
          <p:cNvPr id="182" name="Shape 182"/>
          <p:cNvSpPr/>
          <p:nvPr/>
        </p:nvSpPr>
        <p:spPr>
          <a:xfrm>
            <a:off x="1518397" y="4168301"/>
            <a:ext cx="21347207" cy="7129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759459">
              <a:defRPr sz="4048"/>
            </a:lvl1pPr>
          </a:lstStyle>
          <a:p>
            <a:pPr/>
            <a:r>
              <a:t>Mantenere una velocità costante, NON fare effetto elastico</a:t>
            </a:r>
          </a:p>
        </p:txBody>
      </p:sp>
      <p:grpSp>
        <p:nvGrpSpPr>
          <p:cNvPr id="185" name="Group 185"/>
          <p:cNvGrpSpPr/>
          <p:nvPr/>
        </p:nvGrpSpPr>
        <p:grpSpPr>
          <a:xfrm>
            <a:off x="5055328" y="7610405"/>
            <a:ext cx="8272878" cy="2355547"/>
            <a:chOff x="0" y="0"/>
            <a:chExt cx="8272876" cy="2355545"/>
          </a:xfrm>
        </p:grpSpPr>
        <p:sp>
          <p:nvSpPr>
            <p:cNvPr id="183" name="Shape 183"/>
            <p:cNvSpPr/>
            <p:nvPr/>
          </p:nvSpPr>
          <p:spPr>
            <a:xfrm rot="20931757">
              <a:off x="86433" y="480932"/>
              <a:ext cx="5115457" cy="1393682"/>
            </a:xfrm>
            <a:prstGeom prst="roundRect">
              <a:avLst>
                <a:gd name="adj" fmla="val 13669"/>
              </a:avLst>
            </a:prstGeom>
            <a:solidFill>
              <a:schemeClr val="accent4">
                <a:hueOff val="384618"/>
                <a:satOff val="3869"/>
                <a:lumOff val="5802"/>
                <a:alpha val="40000"/>
              </a:schemeClr>
            </a:solidFill>
            <a:ln w="25400" cap="flat">
              <a:solidFill>
                <a:srgbClr val="85888D">
                  <a:alpha val="40000"/>
                </a:srgbClr>
              </a:solidFill>
              <a:prstDash val="solid"/>
              <a:miter lim="400000"/>
            </a:ln>
            <a:effectLst/>
          </p:spPr>
          <p:txBody>
            <a:bodyPr wrap="square" lIns="50800" tIns="50800" rIns="50800" bIns="50800" numCol="1" anchor="ctr">
              <a:noAutofit/>
            </a:bodyPr>
            <a:lstStyle/>
            <a:p>
              <a:pPr>
                <a:defRPr sz="3200"/>
              </a:pPr>
            </a:p>
          </p:txBody>
        </p:sp>
        <p:sp>
          <p:nvSpPr>
            <p:cNvPr id="184" name="Shape 184"/>
            <p:cNvSpPr/>
            <p:nvPr/>
          </p:nvSpPr>
          <p:spPr>
            <a:xfrm>
              <a:off x="6525073" y="573280"/>
              <a:ext cx="1747805" cy="1747805"/>
            </a:xfrm>
            <a:prstGeom prst="ellipse">
              <a:avLst/>
            </a:prstGeom>
            <a:noFill/>
            <a:ln w="50800" cap="flat">
              <a:solidFill>
                <a:srgbClr val="85888D"/>
              </a:solidFill>
              <a:prstDash val="solid"/>
              <a:miter lim="400000"/>
            </a:ln>
            <a:effectLst/>
          </p:spPr>
          <p:txBody>
            <a:bodyPr wrap="square" lIns="50800" tIns="50800" rIns="50800" bIns="50800" numCol="1" anchor="ctr">
              <a:noAutofit/>
            </a:bodyPr>
            <a:lstStyle/>
            <a:p>
              <a:pPr>
                <a:defRPr sz="3200"/>
              </a:pPr>
            </a:p>
          </p:txBody>
        </p:sp>
      </p:grpSp>
      <p:grpSp>
        <p:nvGrpSpPr>
          <p:cNvPr id="188" name="Group 188"/>
          <p:cNvGrpSpPr/>
          <p:nvPr/>
        </p:nvGrpSpPr>
        <p:grpSpPr>
          <a:xfrm>
            <a:off x="5055328" y="7610405"/>
            <a:ext cx="11658915" cy="2355547"/>
            <a:chOff x="0" y="0"/>
            <a:chExt cx="11658913" cy="2355545"/>
          </a:xfrm>
        </p:grpSpPr>
        <p:sp>
          <p:nvSpPr>
            <p:cNvPr id="186" name="Shape 186"/>
            <p:cNvSpPr/>
            <p:nvPr/>
          </p:nvSpPr>
          <p:spPr>
            <a:xfrm rot="20931757">
              <a:off x="86433" y="480932"/>
              <a:ext cx="5115457" cy="1393682"/>
            </a:xfrm>
            <a:prstGeom prst="roundRect">
              <a:avLst>
                <a:gd name="adj" fmla="val 13669"/>
              </a:avLst>
            </a:prstGeom>
            <a:solidFill>
              <a:schemeClr val="accent4">
                <a:hueOff val="384618"/>
                <a:satOff val="3869"/>
                <a:lumOff val="5802"/>
                <a:alpha val="40000"/>
              </a:schemeClr>
            </a:solidFill>
            <a:ln w="25400" cap="flat">
              <a:solidFill>
                <a:srgbClr val="85888D">
                  <a:alpha val="40000"/>
                </a:srgbClr>
              </a:solidFill>
              <a:prstDash val="solid"/>
              <a:miter lim="400000"/>
            </a:ln>
            <a:effectLst/>
          </p:spPr>
          <p:txBody>
            <a:bodyPr wrap="square" lIns="50800" tIns="50800" rIns="50800" bIns="50800" numCol="1" anchor="ctr">
              <a:noAutofit/>
            </a:bodyPr>
            <a:lstStyle/>
            <a:p>
              <a:pPr>
                <a:defRPr sz="3200"/>
              </a:pPr>
            </a:p>
          </p:txBody>
        </p:sp>
        <p:sp>
          <p:nvSpPr>
            <p:cNvPr id="187" name="Shape 187"/>
            <p:cNvSpPr/>
            <p:nvPr/>
          </p:nvSpPr>
          <p:spPr>
            <a:xfrm>
              <a:off x="6501671" y="251304"/>
              <a:ext cx="5157243" cy="1852938"/>
            </a:xfrm>
            <a:prstGeom prst="roundRect">
              <a:avLst>
                <a:gd name="adj" fmla="val 10281"/>
              </a:avLst>
            </a:prstGeom>
            <a:noFill/>
            <a:ln w="50800" cap="flat">
              <a:solidFill>
                <a:srgbClr val="85888D"/>
              </a:solidFill>
              <a:prstDash val="solid"/>
              <a:miter lim="400000"/>
            </a:ln>
            <a:effectLst/>
          </p:spPr>
          <p:txBody>
            <a:bodyPr wrap="square" lIns="50800" tIns="50800" rIns="50800" bIns="50800" numCol="1" anchor="ctr">
              <a:noAutofit/>
            </a:bodyPr>
            <a:lstStyle/>
            <a:p>
              <a:pPr>
                <a:defRPr sz="3200"/>
              </a:pPr>
            </a:p>
          </p:txBody>
        </p:sp>
      </p:grpSp>
      <p:grpSp>
        <p:nvGrpSpPr>
          <p:cNvPr id="194" name="Group 194"/>
          <p:cNvGrpSpPr/>
          <p:nvPr/>
        </p:nvGrpSpPr>
        <p:grpSpPr>
          <a:xfrm>
            <a:off x="5268793" y="7917252"/>
            <a:ext cx="14771856" cy="1648977"/>
            <a:chOff x="0" y="0"/>
            <a:chExt cx="14771855" cy="1648975"/>
          </a:xfrm>
        </p:grpSpPr>
        <p:sp>
          <p:nvSpPr>
            <p:cNvPr id="189" name="Shape 189"/>
            <p:cNvSpPr/>
            <p:nvPr/>
          </p:nvSpPr>
          <p:spPr>
            <a:xfrm>
              <a:off x="2948545" y="936045"/>
              <a:ext cx="2299042" cy="712931"/>
            </a:xfrm>
            <a:prstGeom prst="leftRightArrow">
              <a:avLst>
                <a:gd name="adj1" fmla="val 32000"/>
                <a:gd name="adj2" fmla="val 78381"/>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3200">
                  <a:solidFill>
                    <a:srgbClr val="FFFFFF"/>
                  </a:solidFill>
                </a:defRPr>
              </a:pPr>
            </a:p>
          </p:txBody>
        </p:sp>
        <p:sp>
          <p:nvSpPr>
            <p:cNvPr id="190" name="Shape 190"/>
            <p:cNvSpPr/>
            <p:nvPr/>
          </p:nvSpPr>
          <p:spPr>
            <a:xfrm>
              <a:off x="0" y="0"/>
              <a:ext cx="2299042" cy="712930"/>
            </a:xfrm>
            <a:prstGeom prst="leftRightArrow">
              <a:avLst>
                <a:gd name="adj1" fmla="val 32000"/>
                <a:gd name="adj2" fmla="val 78381"/>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3200">
                  <a:solidFill>
                    <a:srgbClr val="FFFFFF"/>
                  </a:solidFill>
                </a:defRPr>
              </a:pPr>
            </a:p>
          </p:txBody>
        </p:sp>
        <p:sp>
          <p:nvSpPr>
            <p:cNvPr id="191" name="Shape 191"/>
            <p:cNvSpPr/>
            <p:nvPr/>
          </p:nvSpPr>
          <p:spPr>
            <a:xfrm>
              <a:off x="6458717" y="0"/>
              <a:ext cx="2299043" cy="712930"/>
            </a:xfrm>
            <a:prstGeom prst="leftRightArrow">
              <a:avLst>
                <a:gd name="adj1" fmla="val 32000"/>
                <a:gd name="adj2" fmla="val 78381"/>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3200">
                  <a:solidFill>
                    <a:srgbClr val="FFFFFF"/>
                  </a:solidFill>
                </a:defRPr>
              </a:pPr>
            </a:p>
          </p:txBody>
        </p:sp>
        <p:sp>
          <p:nvSpPr>
            <p:cNvPr id="192" name="Shape 192"/>
            <p:cNvSpPr/>
            <p:nvPr/>
          </p:nvSpPr>
          <p:spPr>
            <a:xfrm>
              <a:off x="9220054" y="936045"/>
              <a:ext cx="2299042" cy="712931"/>
            </a:xfrm>
            <a:prstGeom prst="leftRightArrow">
              <a:avLst>
                <a:gd name="adj1" fmla="val 32000"/>
                <a:gd name="adj2" fmla="val 78381"/>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3200">
                  <a:solidFill>
                    <a:srgbClr val="FFFFFF"/>
                  </a:solidFill>
                </a:defRPr>
              </a:pPr>
            </a:p>
          </p:txBody>
        </p:sp>
        <p:sp>
          <p:nvSpPr>
            <p:cNvPr id="193" name="Shape 193"/>
            <p:cNvSpPr/>
            <p:nvPr/>
          </p:nvSpPr>
          <p:spPr>
            <a:xfrm>
              <a:off x="12472813" y="0"/>
              <a:ext cx="2299043" cy="712930"/>
            </a:xfrm>
            <a:prstGeom prst="leftRightArrow">
              <a:avLst>
                <a:gd name="adj1" fmla="val 32000"/>
                <a:gd name="adj2" fmla="val 78381"/>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3200">
                  <a:solidFill>
                    <a:srgbClr val="FFFFFF"/>
                  </a:solidFill>
                </a:defRPr>
              </a:pP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178"/>
                                        </p:tgtEl>
                                        <p:attrNameLst>
                                          <p:attrName>style.visibility</p:attrName>
                                        </p:attrNameLst>
                                      </p:cBhvr>
                                      <p:to>
                                        <p:strVal val="visible"/>
                                      </p:to>
                                    </p:set>
                                    <p:animEffect filter="box(out)" transition="in">
                                      <p:cBhvr>
                                        <p:cTn id="7" dur="10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lt" backwards="0">
                                    <p:tmAbs val="100"/>
                                  </p:iterate>
                                  <p:childTnLst>
                                    <p:set>
                                      <p:cBhvr>
                                        <p:cTn id="11" fill="hold"/>
                                        <p:tgtEl>
                                          <p:spTgt spid="180">
                                            <p:bg/>
                                          </p:spTgt>
                                        </p:tgtEl>
                                        <p:attrNameLst>
                                          <p:attrName>style.visibility</p:attrName>
                                        </p:attrNameLst>
                                      </p:cBhvr>
                                      <p:to>
                                        <p:strVal val="visible"/>
                                      </p:to>
                                    </p:set>
                                  </p:childTnLst>
                                </p:cTn>
                              </p:par>
                              <p:par>
                                <p:cTn id="12" presetClass="entr" nodeType="withEffect" presetSubtype="0" presetID="1" grpId="2" fill="hold">
                                  <p:stCondLst>
                                    <p:cond delay="0"/>
                                  </p:stCondLst>
                                  <p:iterate type="lt" backwards="0">
                                    <p:tmAbs val="100"/>
                                  </p:iterate>
                                  <p:childTnLst>
                                    <p:set>
                                      <p:cBhvr>
                                        <p:cTn id="13" fill="hold"/>
                                        <p:tgtEl>
                                          <p:spTgt spid="18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32" presetID="4" grpId="3" fill="hold">
                                  <p:stCondLst>
                                    <p:cond delay="0"/>
                                  </p:stCondLst>
                                  <p:iterate type="el" backwards="0">
                                    <p:tmAbs val="0"/>
                                  </p:iterate>
                                  <p:childTnLst>
                                    <p:set>
                                      <p:cBhvr>
                                        <p:cTn id="17" fill="hold"/>
                                        <p:tgtEl>
                                          <p:spTgt spid="185"/>
                                        </p:tgtEl>
                                        <p:attrNameLst>
                                          <p:attrName>style.visibility</p:attrName>
                                        </p:attrNameLst>
                                      </p:cBhvr>
                                      <p:to>
                                        <p:strVal val="visible"/>
                                      </p:to>
                                    </p:set>
                                    <p:animEffect filter="box(out)" transition="in">
                                      <p:cBhvr>
                                        <p:cTn id="18" dur="1000"/>
                                        <p:tgtEl>
                                          <p:spTgt spid="185"/>
                                        </p:tgtEl>
                                      </p:cBhvr>
                                    </p:animEffect>
                                  </p:childTnLst>
                                </p:cTn>
                              </p:par>
                            </p:childTnLst>
                          </p:cTn>
                        </p:par>
                      </p:childTnLst>
                    </p:cTn>
                  </p:par>
                  <p:par>
                    <p:cTn id="19" fill="hold">
                      <p:stCondLst>
                        <p:cond delay="indefinite"/>
                      </p:stCondLst>
                      <p:childTnLst>
                        <p:par>
                          <p:cTn id="20" fill="hold">
                            <p:stCondLst>
                              <p:cond delay="0"/>
                            </p:stCondLst>
                            <p:childTnLst>
                              <p:par>
                                <p:cTn id="21" presetClass="exit" nodeType="clickEffect" presetSubtype="0" presetID="1" grpId="4" fill="hold">
                                  <p:stCondLst>
                                    <p:cond delay="0"/>
                                  </p:stCondLst>
                                  <p:iterate type="el" backwards="0">
                                    <p:tmAbs val="0"/>
                                  </p:iterate>
                                  <p:childTnLst>
                                    <p:set>
                                      <p:cBhvr>
                                        <p:cTn id="22" fill="hold">
                                          <p:stCondLst>
                                            <p:cond delay="0"/>
                                          </p:stCondLst>
                                        </p:cTn>
                                        <p:tgtEl>
                                          <p:spTgt spid="18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5" fill="hold">
                                  <p:stCondLst>
                                    <p:cond delay="0"/>
                                  </p:stCondLst>
                                  <p:iterate type="lt" backwards="0">
                                    <p:tmAbs val="100"/>
                                  </p:iterate>
                                  <p:childTnLst>
                                    <p:set>
                                      <p:cBhvr>
                                        <p:cTn id="26" fill="hold"/>
                                        <p:tgtEl>
                                          <p:spTgt spid="181">
                                            <p:bg/>
                                          </p:spTgt>
                                        </p:tgtEl>
                                        <p:attrNameLst>
                                          <p:attrName>style.visibility</p:attrName>
                                        </p:attrNameLst>
                                      </p:cBhvr>
                                      <p:to>
                                        <p:strVal val="visible"/>
                                      </p:to>
                                    </p:set>
                                  </p:childTnLst>
                                </p:cTn>
                              </p:par>
                              <p:par>
                                <p:cTn id="27" presetClass="entr" nodeType="withEffect" presetSubtype="0" presetID="1" grpId="5" fill="hold">
                                  <p:stCondLst>
                                    <p:cond delay="0"/>
                                  </p:stCondLst>
                                  <p:iterate type="lt" backwards="0">
                                    <p:tmAbs val="100"/>
                                  </p:iterate>
                                  <p:childTnLst>
                                    <p:set>
                                      <p:cBhvr>
                                        <p:cTn id="28" fill="hold"/>
                                        <p:tgtEl>
                                          <p:spTgt spid="18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32" presetID="4" grpId="6" fill="hold">
                                  <p:stCondLst>
                                    <p:cond delay="0"/>
                                  </p:stCondLst>
                                  <p:iterate type="el" backwards="0">
                                    <p:tmAbs val="0"/>
                                  </p:iterate>
                                  <p:childTnLst>
                                    <p:set>
                                      <p:cBhvr>
                                        <p:cTn id="32" fill="hold"/>
                                        <p:tgtEl>
                                          <p:spTgt spid="188"/>
                                        </p:tgtEl>
                                        <p:attrNameLst>
                                          <p:attrName>style.visibility</p:attrName>
                                        </p:attrNameLst>
                                      </p:cBhvr>
                                      <p:to>
                                        <p:strVal val="visible"/>
                                      </p:to>
                                    </p:set>
                                    <p:animEffect filter="box(out)" transition="in">
                                      <p:cBhvr>
                                        <p:cTn id="33" dur="1000"/>
                                        <p:tgtEl>
                                          <p:spTgt spid="188"/>
                                        </p:tgtEl>
                                      </p:cBhvr>
                                    </p:animEffect>
                                  </p:childTnLst>
                                </p:cTn>
                              </p:par>
                            </p:childTnLst>
                          </p:cTn>
                        </p:par>
                      </p:childTnLst>
                    </p:cTn>
                  </p:par>
                  <p:par>
                    <p:cTn id="34" fill="hold">
                      <p:stCondLst>
                        <p:cond delay="indefinite"/>
                      </p:stCondLst>
                      <p:childTnLst>
                        <p:par>
                          <p:cTn id="35" fill="hold">
                            <p:stCondLst>
                              <p:cond delay="0"/>
                            </p:stCondLst>
                            <p:childTnLst>
                              <p:par>
                                <p:cTn id="36" presetClass="exit" nodeType="clickEffect" presetSubtype="0" presetID="1" grpId="7" fill="hold">
                                  <p:stCondLst>
                                    <p:cond delay="0"/>
                                  </p:stCondLst>
                                  <p:iterate type="el" backwards="0">
                                    <p:tmAbs val="0"/>
                                  </p:iterate>
                                  <p:childTnLst>
                                    <p:set>
                                      <p:cBhvr>
                                        <p:cTn id="37" fill="hold">
                                          <p:stCondLst>
                                            <p:cond delay="0"/>
                                          </p:stCondLst>
                                        </p:cTn>
                                        <p:tgtEl>
                                          <p:spTgt spid="18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8" fill="hold">
                                  <p:stCondLst>
                                    <p:cond delay="0"/>
                                  </p:stCondLst>
                                  <p:iterate type="lt" backwards="0">
                                    <p:tmAbs val="100"/>
                                  </p:iterate>
                                  <p:childTnLst>
                                    <p:set>
                                      <p:cBhvr>
                                        <p:cTn id="41" fill="hold"/>
                                        <p:tgtEl>
                                          <p:spTgt spid="182">
                                            <p:bg/>
                                          </p:spTgt>
                                        </p:tgtEl>
                                        <p:attrNameLst>
                                          <p:attrName>style.visibility</p:attrName>
                                        </p:attrNameLst>
                                      </p:cBhvr>
                                      <p:to>
                                        <p:strVal val="visible"/>
                                      </p:to>
                                    </p:set>
                                  </p:childTnLst>
                                </p:cTn>
                              </p:par>
                              <p:par>
                                <p:cTn id="42" presetClass="entr" nodeType="withEffect" presetSubtype="0" presetID="1" grpId="8" fill="hold">
                                  <p:stCondLst>
                                    <p:cond delay="0"/>
                                  </p:stCondLst>
                                  <p:iterate type="lt" backwards="0">
                                    <p:tmAbs val="100"/>
                                  </p:iterate>
                                  <p:childTnLst>
                                    <p:set>
                                      <p:cBhvr>
                                        <p:cTn id="43" fill="hold"/>
                                        <p:tgtEl>
                                          <p:spTgt spid="182">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32" presetID="4" grpId="9" fill="hold">
                                  <p:stCondLst>
                                    <p:cond delay="0"/>
                                  </p:stCondLst>
                                  <p:iterate type="el" backwards="0">
                                    <p:tmAbs val="0"/>
                                  </p:iterate>
                                  <p:childTnLst>
                                    <p:set>
                                      <p:cBhvr>
                                        <p:cTn id="47" fill="hold"/>
                                        <p:tgtEl>
                                          <p:spTgt spid="194"/>
                                        </p:tgtEl>
                                        <p:attrNameLst>
                                          <p:attrName>style.visibility</p:attrName>
                                        </p:attrNameLst>
                                      </p:cBhvr>
                                      <p:to>
                                        <p:strVal val="visible"/>
                                      </p:to>
                                    </p:set>
                                    <p:animEffect filter="box(out)" transition="in">
                                      <p:cBhvr>
                                        <p:cTn id="48" dur="1000"/>
                                        <p:tgtEl>
                                          <p:spTgt spid="194"/>
                                        </p:tgtEl>
                                      </p:cBhvr>
                                    </p:animEffect>
                                  </p:childTnLst>
                                </p:cTn>
                              </p:par>
                            </p:childTnLst>
                          </p:cTn>
                        </p:par>
                      </p:childTnLst>
                    </p:cTn>
                  </p:par>
                  <p:par>
                    <p:cTn id="49" fill="hold">
                      <p:stCondLst>
                        <p:cond delay="indefinite"/>
                      </p:stCondLst>
                      <p:childTnLst>
                        <p:par>
                          <p:cTn id="50" fill="hold">
                            <p:stCondLst>
                              <p:cond delay="0"/>
                            </p:stCondLst>
                            <p:childTnLst>
                              <p:par>
                                <p:cTn id="51" presetClass="exit" nodeType="clickEffect" presetSubtype="0" presetID="1" grpId="10" fill="hold">
                                  <p:stCondLst>
                                    <p:cond delay="0"/>
                                  </p:stCondLst>
                                  <p:iterate type="el" backwards="0">
                                    <p:tmAbs val="0"/>
                                  </p:iterate>
                                  <p:childTnLst>
                                    <p:set>
                                      <p:cBhvr>
                                        <p:cTn id="52" fill="hold">
                                          <p:stCondLst>
                                            <p:cond delay="0"/>
                                          </p:stCondLst>
                                        </p:cTn>
                                        <p:tgtEl>
                                          <p:spTgt spid="19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0" grpId="2"/>
      <p:bldP build="whole" bldLvl="1" animBg="1" rev="0" advAuto="0" spid="188" grpId="7"/>
      <p:bldP build="p" bldLvl="5" animBg="1" rev="0" advAuto="0" spid="182" grpId="8"/>
      <p:bldP build="whole" bldLvl="1" animBg="1" rev="0" advAuto="0" spid="194" grpId="9"/>
      <p:bldP build="whole" bldLvl="1" animBg="1" rev="0" advAuto="0" spid="185" grpId="3"/>
      <p:bldP build="whole" bldLvl="1" animBg="1" rev="0" advAuto="0" spid="185" grpId="4"/>
      <p:bldP build="whole" bldLvl="1" animBg="1" rev="0" advAuto="0" spid="194" grpId="10"/>
      <p:bldP build="p" bldLvl="5" animBg="1" rev="0" advAuto="0" spid="181" grpId="5"/>
      <p:bldP build="whole" bldLvl="1" animBg="1" rev="0" advAuto="0" spid="178" grpId="1"/>
      <p:bldP build="whole" bldLvl="1" animBg="1" rev="0" advAuto="0" spid="188" grpId="6"/>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xfrm>
            <a:off x="5569401" y="670097"/>
            <a:ext cx="13245198" cy="1659775"/>
          </a:xfrm>
          <a:prstGeom prst="rect">
            <a:avLst/>
          </a:prstGeom>
        </p:spPr>
        <p:txBody>
          <a:bodyPr/>
          <a:lstStyle/>
          <a:p>
            <a:pPr/>
            <a:r>
              <a:t>VIAGGIARE IN GRUPPO</a:t>
            </a:r>
          </a:p>
        </p:txBody>
      </p:sp>
      <p:pic>
        <p:nvPicPr>
          <p:cNvPr id="197" name="regole1.gif"/>
          <p:cNvPicPr>
            <a:picLocks noChangeAspect="1"/>
          </p:cNvPicPr>
          <p:nvPr/>
        </p:nvPicPr>
        <p:blipFill>
          <a:blip r:embed="rId2">
            <a:extLst/>
          </a:blip>
          <a:stretch>
            <a:fillRect/>
          </a:stretch>
        </p:blipFill>
        <p:spPr>
          <a:xfrm>
            <a:off x="7009810" y="2876310"/>
            <a:ext cx="5028917" cy="9655519"/>
          </a:xfrm>
          <a:prstGeom prst="rect">
            <a:avLst/>
          </a:prstGeom>
          <a:ln w="12700">
            <a:miter lim="400000"/>
          </a:ln>
        </p:spPr>
      </p:pic>
      <p:pic>
        <p:nvPicPr>
          <p:cNvPr id="198" name="regole3.gif"/>
          <p:cNvPicPr>
            <a:picLocks noChangeAspect="1"/>
          </p:cNvPicPr>
          <p:nvPr/>
        </p:nvPicPr>
        <p:blipFill>
          <a:blip r:embed="rId3">
            <a:extLst/>
          </a:blip>
          <a:stretch>
            <a:fillRect/>
          </a:stretch>
        </p:blipFill>
        <p:spPr>
          <a:xfrm>
            <a:off x="18908605" y="2876310"/>
            <a:ext cx="5108741" cy="9655519"/>
          </a:xfrm>
          <a:prstGeom prst="rect">
            <a:avLst/>
          </a:prstGeom>
          <a:ln w="12700">
            <a:miter lim="400000"/>
          </a:ln>
        </p:spPr>
      </p:pic>
      <p:sp>
        <p:nvSpPr>
          <p:cNvPr id="199" name="Shape 199"/>
          <p:cNvSpPr/>
          <p:nvPr/>
        </p:nvSpPr>
        <p:spPr>
          <a:xfrm>
            <a:off x="605556" y="2839388"/>
            <a:ext cx="5610506" cy="756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500"/>
            </a:pPr>
            <a:r>
              <a:t>Fermarsi in gruppo agli incroci</a:t>
            </a:r>
          </a:p>
          <a:p>
            <a:pPr>
              <a:defRPr sz="2500"/>
            </a:pPr>
          </a:p>
          <a:p>
            <a:pPr>
              <a:defRPr sz="2500"/>
            </a:pPr>
            <a:r>
              <a:t>Quando il gruppo si ferma ad un incrocio, si passa dalla formazione scaglionata (a “lisca di pesce”) ad una formazione “accoppiata”: questo riduce la lunghezza del gruppo di metà.</a:t>
            </a:r>
          </a:p>
          <a:p>
            <a:pPr>
              <a:defRPr sz="2500"/>
            </a:pPr>
          </a:p>
          <a:p>
            <a:pPr>
              <a:defRPr sz="2500"/>
            </a:pPr>
            <a:r>
              <a:t>Se non fosse possibile passare l'incrocio con il gruppo, non passare con il rosso. Utilizzare il Clacson per avvisare le moto che vi precedono, il Road Captain del gruppo aspetterà poco più avanti rallentando la marcia del gruppo stesso.</a:t>
            </a:r>
          </a:p>
        </p:txBody>
      </p:sp>
      <p:sp>
        <p:nvSpPr>
          <p:cNvPr id="200" name="Shape 200"/>
          <p:cNvSpPr/>
          <p:nvPr/>
        </p:nvSpPr>
        <p:spPr>
          <a:xfrm>
            <a:off x="12668413" y="2849261"/>
            <a:ext cx="5610506" cy="642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500"/>
            </a:pPr>
            <a:r>
              <a:t>Sorpasso in una strada a 2 corsie</a:t>
            </a:r>
          </a:p>
          <a:p>
            <a:pPr>
              <a:defRPr sz="2500"/>
            </a:pPr>
          </a:p>
          <a:p>
            <a:pPr>
              <a:defRPr sz="2500"/>
            </a:pPr>
            <a:r>
              <a:t>Di solito è molto difficile per un gruppo passare una macchina in una strada a due corsie.</a:t>
            </a:r>
          </a:p>
          <a:p>
            <a:pPr>
              <a:defRPr sz="2500"/>
            </a:pPr>
            <a:r>
              <a:t>Effettuare il sorpasso uno alla volta e comunque dopo che chi vi precede lo avrà ultimato. Accertarsi che nella opposta corsia non vi siano ostacoli o pericoli.</a:t>
            </a:r>
          </a:p>
          <a:p>
            <a:pPr>
              <a:defRPr sz="2500"/>
            </a:pPr>
            <a:r>
              <a:t>A sorpasso eseguito, rallentare la velocità di marcia per dare a tutti la possibilità di unirsi al gruppo senza correre.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199"/>
                                        </p:tgtEl>
                                        <p:attrNameLst>
                                          <p:attrName>style.visibility</p:attrName>
                                        </p:attrNameLst>
                                      </p:cBhvr>
                                      <p:to>
                                        <p:strVal val="visible"/>
                                      </p:to>
                                    </p:set>
                                    <p:animEffect filter="box(out)" transition="in">
                                      <p:cBhvr>
                                        <p:cTn id="7" dur="10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197"/>
                                        </p:tgtEl>
                                        <p:attrNameLst>
                                          <p:attrName>style.visibility</p:attrName>
                                        </p:attrNameLst>
                                      </p:cBhvr>
                                      <p:to>
                                        <p:strVal val="visible"/>
                                      </p:to>
                                    </p:set>
                                    <p:animEffect filter="box(out)" transition="in">
                                      <p:cBhvr>
                                        <p:cTn id="12" dur="1000"/>
                                        <p:tgtEl>
                                          <p:spTgt spid="19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32" presetID="4" grpId="3" fill="hold">
                                  <p:stCondLst>
                                    <p:cond delay="0"/>
                                  </p:stCondLst>
                                  <p:iterate type="el" backwards="0">
                                    <p:tmAbs val="0"/>
                                  </p:iterate>
                                  <p:childTnLst>
                                    <p:set>
                                      <p:cBhvr>
                                        <p:cTn id="16" fill="hold"/>
                                        <p:tgtEl>
                                          <p:spTgt spid="200"/>
                                        </p:tgtEl>
                                        <p:attrNameLst>
                                          <p:attrName>style.visibility</p:attrName>
                                        </p:attrNameLst>
                                      </p:cBhvr>
                                      <p:to>
                                        <p:strVal val="visible"/>
                                      </p:to>
                                    </p:set>
                                    <p:animEffect filter="box(out)" transition="in">
                                      <p:cBhvr>
                                        <p:cTn id="17" dur="1000"/>
                                        <p:tgtEl>
                                          <p:spTgt spid="20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32" presetID="4" grpId="4" fill="hold">
                                  <p:stCondLst>
                                    <p:cond delay="0"/>
                                  </p:stCondLst>
                                  <p:iterate type="el" backwards="0">
                                    <p:tmAbs val="0"/>
                                  </p:iterate>
                                  <p:childTnLst>
                                    <p:set>
                                      <p:cBhvr>
                                        <p:cTn id="21" fill="hold"/>
                                        <p:tgtEl>
                                          <p:spTgt spid="198"/>
                                        </p:tgtEl>
                                        <p:attrNameLst>
                                          <p:attrName>style.visibility</p:attrName>
                                        </p:attrNameLst>
                                      </p:cBhvr>
                                      <p:to>
                                        <p:strVal val="visible"/>
                                      </p:to>
                                    </p:set>
                                    <p:animEffect filter="box(out)" transition="in">
                                      <p:cBhvr>
                                        <p:cTn id="22"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4"/>
      <p:bldP build="whole" bldLvl="1" animBg="1" rev="0" advAuto="0" spid="199" grpId="1"/>
      <p:bldP build="whole" bldLvl="1" animBg="1" rev="0" advAuto="0" spid="197" grpId="2"/>
      <p:bldP build="whole" bldLvl="1" animBg="1" rev="0" advAuto="0" spid="200"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xfrm>
            <a:off x="5569401" y="670097"/>
            <a:ext cx="13245198" cy="1659775"/>
          </a:xfrm>
          <a:prstGeom prst="rect">
            <a:avLst/>
          </a:prstGeom>
        </p:spPr>
        <p:txBody>
          <a:bodyPr/>
          <a:lstStyle/>
          <a:p>
            <a:pPr/>
            <a:r>
              <a:t>VIAGGIARE IN GRUPPO</a:t>
            </a:r>
          </a:p>
        </p:txBody>
      </p:sp>
      <p:sp>
        <p:nvSpPr>
          <p:cNvPr id="203" name="Shape 203"/>
          <p:cNvSpPr/>
          <p:nvPr/>
        </p:nvSpPr>
        <p:spPr>
          <a:xfrm>
            <a:off x="605556" y="3073399"/>
            <a:ext cx="5610506" cy="756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500"/>
            </a:pPr>
            <a:r>
              <a:t>Sorpasso in Autostrada</a:t>
            </a:r>
          </a:p>
          <a:p>
            <a:pPr>
              <a:defRPr sz="2500"/>
            </a:pPr>
          </a:p>
          <a:p>
            <a:pPr>
              <a:defRPr sz="2500"/>
            </a:pPr>
            <a:r>
              <a:t>Per un gruppo può essere difficile passare una macchina su una strada con due o più corsie se non c'è abbastanza spazio per il gruppo intero tra le auto. La cosa migliore è che l'ultima moto (la scopa) esca per prima nella corsia di sorpasso e tenga la sua posizione. La “SCOPA” uscirà quando vedrà inserire la freccia al Road Captain, richiedendo il sorpasso.</a:t>
            </a:r>
          </a:p>
          <a:p>
            <a:pPr>
              <a:defRPr sz="2500"/>
            </a:pPr>
            <a:r>
              <a:t>Non sempre è facile questa manovra, preci è importante utilizzare tutti le frecce segnalando il più velocemente l’intenzione di sorpasso alla “Scopa”</a:t>
            </a:r>
          </a:p>
        </p:txBody>
      </p:sp>
      <p:sp>
        <p:nvSpPr>
          <p:cNvPr id="204" name="Shape 204"/>
          <p:cNvSpPr/>
          <p:nvPr/>
        </p:nvSpPr>
        <p:spPr>
          <a:xfrm>
            <a:off x="12668413" y="3420761"/>
            <a:ext cx="5610506" cy="528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500"/>
            </a:pPr>
            <a:r>
              <a:t>“Rientro” in Autostrada</a:t>
            </a:r>
          </a:p>
          <a:p>
            <a:pPr>
              <a:defRPr sz="2500"/>
            </a:pPr>
          </a:p>
          <a:p>
            <a:pPr>
              <a:defRPr sz="2500"/>
            </a:pPr>
            <a:r>
              <a:t>Nel rientro dalla corsia veloce a quella lenta, il Road Captain sarà il primo a compiere la manovra. Via via, tutti gli altri seguono nel rientro andando a ricomporre la formazione scaglionata.</a:t>
            </a:r>
          </a:p>
          <a:p>
            <a:pPr>
              <a:defRPr sz="2500"/>
            </a:pPr>
            <a:r>
              <a:t>L'ultimo del gruppo chiude questa delicata fase. Si suggeriscono tempi rapidi per ottenere il rispetto degli automobilisti.</a:t>
            </a:r>
          </a:p>
        </p:txBody>
      </p:sp>
      <p:pic>
        <p:nvPicPr>
          <p:cNvPr id="205" name="regole4.gif"/>
          <p:cNvPicPr>
            <a:picLocks noChangeAspect="1"/>
          </p:cNvPicPr>
          <p:nvPr/>
        </p:nvPicPr>
        <p:blipFill>
          <a:blip r:embed="rId2">
            <a:extLst/>
          </a:blip>
          <a:stretch>
            <a:fillRect/>
          </a:stretch>
        </p:blipFill>
        <p:spPr>
          <a:xfrm>
            <a:off x="7137448" y="2876310"/>
            <a:ext cx="4901279" cy="9655519"/>
          </a:xfrm>
          <a:prstGeom prst="rect">
            <a:avLst/>
          </a:prstGeom>
          <a:ln w="12700">
            <a:miter lim="400000"/>
          </a:ln>
        </p:spPr>
      </p:pic>
      <p:pic>
        <p:nvPicPr>
          <p:cNvPr id="206" name="regole5.gif"/>
          <p:cNvPicPr>
            <a:picLocks noChangeAspect="1"/>
          </p:cNvPicPr>
          <p:nvPr/>
        </p:nvPicPr>
        <p:blipFill>
          <a:blip r:embed="rId3">
            <a:extLst/>
          </a:blip>
          <a:stretch>
            <a:fillRect/>
          </a:stretch>
        </p:blipFill>
        <p:spPr>
          <a:xfrm>
            <a:off x="18908605" y="2868827"/>
            <a:ext cx="4933922" cy="9670485"/>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03"/>
                                        </p:tgtEl>
                                        <p:attrNameLst>
                                          <p:attrName>style.visibility</p:attrName>
                                        </p:attrNameLst>
                                      </p:cBhvr>
                                      <p:to>
                                        <p:strVal val="visible"/>
                                      </p:to>
                                    </p:set>
                                    <p:animEffect filter="box(out)" transition="in">
                                      <p:cBhvr>
                                        <p:cTn id="7" dur="10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205"/>
                                        </p:tgtEl>
                                        <p:attrNameLst>
                                          <p:attrName>style.visibility</p:attrName>
                                        </p:attrNameLst>
                                      </p:cBhvr>
                                      <p:to>
                                        <p:strVal val="visible"/>
                                      </p:to>
                                    </p:set>
                                    <p:animEffect filter="box(out)" transition="in">
                                      <p:cBhvr>
                                        <p:cTn id="12" dur="1000"/>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32" presetID="4" grpId="3" fill="hold">
                                  <p:stCondLst>
                                    <p:cond delay="0"/>
                                  </p:stCondLst>
                                  <p:iterate type="el" backwards="0">
                                    <p:tmAbs val="0"/>
                                  </p:iterate>
                                  <p:childTnLst>
                                    <p:set>
                                      <p:cBhvr>
                                        <p:cTn id="16" fill="hold"/>
                                        <p:tgtEl>
                                          <p:spTgt spid="204"/>
                                        </p:tgtEl>
                                        <p:attrNameLst>
                                          <p:attrName>style.visibility</p:attrName>
                                        </p:attrNameLst>
                                      </p:cBhvr>
                                      <p:to>
                                        <p:strVal val="visible"/>
                                      </p:to>
                                    </p:set>
                                    <p:animEffect filter="box(out)" transition="in">
                                      <p:cBhvr>
                                        <p:cTn id="17" dur="1000"/>
                                        <p:tgtEl>
                                          <p:spTgt spid="20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32" presetID="4" grpId="4" fill="hold">
                                  <p:stCondLst>
                                    <p:cond delay="0"/>
                                  </p:stCondLst>
                                  <p:iterate type="el" backwards="0">
                                    <p:tmAbs val="0"/>
                                  </p:iterate>
                                  <p:childTnLst>
                                    <p:set>
                                      <p:cBhvr>
                                        <p:cTn id="21" fill="hold"/>
                                        <p:tgtEl>
                                          <p:spTgt spid="206"/>
                                        </p:tgtEl>
                                        <p:attrNameLst>
                                          <p:attrName>style.visibility</p:attrName>
                                        </p:attrNameLst>
                                      </p:cBhvr>
                                      <p:to>
                                        <p:strVal val="visible"/>
                                      </p:to>
                                    </p:set>
                                    <p:animEffect filter="box(out)" transition="in">
                                      <p:cBhvr>
                                        <p:cTn id="22"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3" grpId="1"/>
      <p:bldP build="whole" bldLvl="1" animBg="1" rev="0" advAuto="0" spid="205" grpId="2"/>
      <p:bldP build="whole" bldLvl="1" animBg="1" rev="0" advAuto="0" spid="204" grpId="3"/>
      <p:bldP build="whole" bldLvl="1" animBg="1" rev="0" advAuto="0" spid="206" grpId="4"/>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